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</p:sldMasterIdLst>
  <p:sldIdLst>
    <p:sldId id="259" r:id="rId3"/>
    <p:sldId id="261" r:id="rId4"/>
    <p:sldId id="262" r:id="rId5"/>
    <p:sldId id="263" r:id="rId6"/>
    <p:sldId id="268" r:id="rId7"/>
    <p:sldId id="269" r:id="rId8"/>
    <p:sldId id="272" r:id="rId9"/>
    <p:sldId id="274" r:id="rId10"/>
    <p:sldId id="275" r:id="rId11"/>
    <p:sldId id="276" r:id="rId12"/>
    <p:sldId id="277" r:id="rId13"/>
    <p:sldId id="278" r:id="rId14"/>
    <p:sldId id="280" r:id="rId15"/>
    <p:sldId id="281" r:id="rId16"/>
    <p:sldId id="284" r:id="rId17"/>
    <p:sldId id="285" r:id="rId18"/>
    <p:sldId id="287" r:id="rId19"/>
  </p:sldIdLst>
  <p:sldSz cx="13004800" cy="97536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umimoji="1" sz="4200" kern="1200">
        <a:solidFill>
          <a:srgbClr val="000000"/>
        </a:solidFill>
        <a:latin typeface="Gill Sans"/>
        <a:ea typeface="Heiti TC Light"/>
        <a:cs typeface="Heiti TC Light"/>
        <a:sym typeface="Gill Sans"/>
      </a:defRPr>
    </a:lvl1pPr>
    <a:lvl2pPr marL="457200" algn="l" rtl="0" fontAlgn="base">
      <a:spcBef>
        <a:spcPct val="0"/>
      </a:spcBef>
      <a:spcAft>
        <a:spcPct val="0"/>
      </a:spcAft>
      <a:defRPr kumimoji="1" sz="4200" kern="1200">
        <a:solidFill>
          <a:srgbClr val="000000"/>
        </a:solidFill>
        <a:latin typeface="Gill Sans"/>
        <a:ea typeface="Heiti TC Light"/>
        <a:cs typeface="Heiti TC Light"/>
        <a:sym typeface="Gill Sans"/>
      </a:defRPr>
    </a:lvl2pPr>
    <a:lvl3pPr marL="914400" algn="l" rtl="0" fontAlgn="base">
      <a:spcBef>
        <a:spcPct val="0"/>
      </a:spcBef>
      <a:spcAft>
        <a:spcPct val="0"/>
      </a:spcAft>
      <a:defRPr kumimoji="1" sz="4200" kern="1200">
        <a:solidFill>
          <a:srgbClr val="000000"/>
        </a:solidFill>
        <a:latin typeface="Gill Sans"/>
        <a:ea typeface="Heiti TC Light"/>
        <a:cs typeface="Heiti TC Light"/>
        <a:sym typeface="Gill Sans"/>
      </a:defRPr>
    </a:lvl3pPr>
    <a:lvl4pPr marL="1371600" algn="l" rtl="0" fontAlgn="base">
      <a:spcBef>
        <a:spcPct val="0"/>
      </a:spcBef>
      <a:spcAft>
        <a:spcPct val="0"/>
      </a:spcAft>
      <a:defRPr kumimoji="1" sz="4200" kern="1200">
        <a:solidFill>
          <a:srgbClr val="000000"/>
        </a:solidFill>
        <a:latin typeface="Gill Sans"/>
        <a:ea typeface="Heiti TC Light"/>
        <a:cs typeface="Heiti TC Light"/>
        <a:sym typeface="Gill Sans"/>
      </a:defRPr>
    </a:lvl4pPr>
    <a:lvl5pPr marL="1828800" algn="l" rtl="0" fontAlgn="base">
      <a:spcBef>
        <a:spcPct val="0"/>
      </a:spcBef>
      <a:spcAft>
        <a:spcPct val="0"/>
      </a:spcAft>
      <a:defRPr kumimoji="1" sz="4200" kern="1200">
        <a:solidFill>
          <a:srgbClr val="000000"/>
        </a:solidFill>
        <a:latin typeface="Gill Sans"/>
        <a:ea typeface="Heiti TC Light"/>
        <a:cs typeface="Heiti TC Light"/>
        <a:sym typeface="Gill Sans"/>
      </a:defRPr>
    </a:lvl5pPr>
    <a:lvl6pPr marL="2286000" algn="l" defTabSz="914400" rtl="0" eaLnBrk="1" latinLnBrk="0" hangingPunct="1">
      <a:defRPr kumimoji="1" sz="4200" kern="1200">
        <a:solidFill>
          <a:srgbClr val="000000"/>
        </a:solidFill>
        <a:latin typeface="Gill Sans"/>
        <a:ea typeface="Heiti TC Light"/>
        <a:cs typeface="Heiti TC Light"/>
        <a:sym typeface="Gill Sans"/>
      </a:defRPr>
    </a:lvl6pPr>
    <a:lvl7pPr marL="2743200" algn="l" defTabSz="914400" rtl="0" eaLnBrk="1" latinLnBrk="0" hangingPunct="1">
      <a:defRPr kumimoji="1" sz="4200" kern="1200">
        <a:solidFill>
          <a:srgbClr val="000000"/>
        </a:solidFill>
        <a:latin typeface="Gill Sans"/>
        <a:ea typeface="Heiti TC Light"/>
        <a:cs typeface="Heiti TC Light"/>
        <a:sym typeface="Gill Sans"/>
      </a:defRPr>
    </a:lvl7pPr>
    <a:lvl8pPr marL="3200400" algn="l" defTabSz="914400" rtl="0" eaLnBrk="1" latinLnBrk="0" hangingPunct="1">
      <a:defRPr kumimoji="1" sz="4200" kern="1200">
        <a:solidFill>
          <a:srgbClr val="000000"/>
        </a:solidFill>
        <a:latin typeface="Gill Sans"/>
        <a:ea typeface="Heiti TC Light"/>
        <a:cs typeface="Heiti TC Light"/>
        <a:sym typeface="Gill Sans"/>
      </a:defRPr>
    </a:lvl8pPr>
    <a:lvl9pPr marL="3657600" algn="l" defTabSz="914400" rtl="0" eaLnBrk="1" latinLnBrk="0" hangingPunct="1">
      <a:defRPr kumimoji="1" sz="4200" kern="1200">
        <a:solidFill>
          <a:srgbClr val="000000"/>
        </a:solidFill>
        <a:latin typeface="Gill Sans"/>
        <a:ea typeface="Heiti TC Light"/>
        <a:cs typeface="Heiti TC Light"/>
        <a:sym typeface="Gill San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384" y="-90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9428163" y="390525"/>
            <a:ext cx="2925762" cy="8321675"/>
          </a:xfrm>
          <a:prstGeom prst="rect">
            <a:avLst/>
          </a:prstGeo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50875" y="390525"/>
            <a:ext cx="8624888" cy="83216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</p:spTree>
  </p:cSld>
  <p:clrMapOvr>
    <a:masterClrMapping/>
  </p:clrMapOvr>
  <p:transition spd="med"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</p:cSld>
  <p:clrMapOvr>
    <a:masterClrMapping/>
  </p:clrMapOvr>
  <p:transition spd="med">
    <p:wip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</p:cSld>
  <p:clrMapOvr>
    <a:masterClrMapping/>
  </p:clrMapOvr>
  <p:transition spd="med">
    <p:wip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</p:cSld>
  <p:clrMapOvr>
    <a:masterClrMapping/>
  </p:clrMapOvr>
  <p:transition spd="med">
    <p:wip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</p:cSld>
  <p:clrMapOvr>
    <a:masterClrMapping/>
  </p:clrMapOvr>
  <p:transition spd="med">
    <p:wip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</p:spTree>
  </p:cSld>
  <p:clrMapOvr>
    <a:masterClrMapping/>
  </p:clrMapOvr>
  <p:transition spd="med">
    <p:wip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wip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</p:cSld>
  <p:clrMapOvr>
    <a:masterClrMapping/>
  </p:clrMapOvr>
  <p:transition spd="med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>
              <a:sym typeface="Gill Sans" charset="0"/>
            </a:endParaRP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</p:cSld>
  <p:clrMapOvr>
    <a:masterClrMapping/>
  </p:clrMapOvr>
  <p:transition spd="med">
    <p:wip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</p:cSld>
  <p:clrMapOvr>
    <a:masterClrMapping/>
  </p:clrMapOvr>
  <p:transition spd="med">
    <p:wip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9428163" y="390525"/>
            <a:ext cx="2925762" cy="8321675"/>
          </a:xfrm>
          <a:prstGeom prst="rect">
            <a:avLst/>
          </a:prstGeo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50875" y="390525"/>
            <a:ext cx="8624888" cy="83216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</p:cSld>
  <p:clrMapOvr>
    <a:masterClrMapping/>
  </p:clrMapOvr>
  <p:transition spd="med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>
              <a:sym typeface="Gill Sans" charset="0"/>
            </a:endParaRP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/>
          </p:cNvSpPr>
          <p:nvPr/>
        </p:nvSpPr>
        <p:spPr bwMode="auto">
          <a:xfrm>
            <a:off x="-723900" y="-63500"/>
            <a:ext cx="13741400" cy="1028700"/>
          </a:xfrm>
          <a:prstGeom prst="rect">
            <a:avLst/>
          </a:prstGeom>
          <a:solidFill>
            <a:schemeClr val="accent1">
              <a:alpha val="89999"/>
            </a:schemeClr>
          </a:solidFill>
          <a:ln w="25400" cap="flat">
            <a:solidFill>
              <a:srgbClr val="FFFFFF">
                <a:alpha val="89999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algn="ctr">
              <a:defRPr/>
            </a:pPr>
            <a:endParaRPr kumimoji="0" lang="zh-TW" altLang="en-US">
              <a:latin typeface="Gill Sans" charset="0"/>
              <a:ea typeface="Heiti TC Light" charset="0"/>
              <a:cs typeface="Heiti TC Light" charset="0"/>
              <a:sym typeface="Gill Sans" charset="0"/>
            </a:endParaRPr>
          </a:p>
        </p:txBody>
      </p:sp>
      <p:sp>
        <p:nvSpPr>
          <p:cNvPr id="1026" name="Rectangle 2"/>
          <p:cNvSpPr>
            <a:spLocks/>
          </p:cNvSpPr>
          <p:nvPr/>
        </p:nvSpPr>
        <p:spPr bwMode="auto">
          <a:xfrm>
            <a:off x="-114300" y="8737600"/>
            <a:ext cx="13131800" cy="1117600"/>
          </a:xfrm>
          <a:prstGeom prst="rect">
            <a:avLst/>
          </a:prstGeom>
          <a:solidFill>
            <a:schemeClr val="accent1">
              <a:alpha val="89999"/>
            </a:schemeClr>
          </a:solidFill>
          <a:ln w="25400" cap="flat">
            <a:solidFill>
              <a:srgbClr val="FFFFFF">
                <a:alpha val="89999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algn="ctr">
              <a:defRPr/>
            </a:pPr>
            <a:endParaRPr kumimoji="0" lang="zh-TW" altLang="en-US">
              <a:latin typeface="Gill Sans" charset="0"/>
              <a:ea typeface="Heiti TC Light" charset="0"/>
              <a:cs typeface="Heiti TC Light" charset="0"/>
              <a:sym typeface="Gill Sans" charset="0"/>
            </a:endParaRPr>
          </a:p>
        </p:txBody>
      </p:sp>
      <p:pic>
        <p:nvPicPr>
          <p:cNvPr id="1028" name="Picture 3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12242800" y="8991600"/>
            <a:ext cx="571500" cy="571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1029" name="Picture 4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0" y="1285875"/>
            <a:ext cx="13055600" cy="71675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2" name="Rectangle 5"/>
          <p:cNvSpPr>
            <a:spLocks/>
          </p:cNvSpPr>
          <p:nvPr/>
        </p:nvSpPr>
        <p:spPr bwMode="auto">
          <a:xfrm>
            <a:off x="177800" y="177800"/>
            <a:ext cx="12268200" cy="5588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  <a:effectLst>
            <a:outerShdw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/>
          <a:p>
            <a:pPr marL="539750" indent="-539750">
              <a:spcBef>
                <a:spcPts val="2400"/>
              </a:spcBef>
              <a:buSzPct val="139000"/>
              <a:buFontTx/>
              <a:buBlip>
                <a:blip r:embed="rId15"/>
              </a:buBlip>
              <a:defRPr/>
            </a:pPr>
            <a:r>
              <a:rPr kumimoji="0" lang="en-US" altLang="zh-TW" sz="3000" b="1">
                <a:solidFill>
                  <a:srgbClr val="FFFFFF"/>
                </a:solidFill>
                <a:latin typeface="Helvetica Neue" charset="0"/>
                <a:ea typeface="新細明體" charset="-120"/>
                <a:cs typeface="Heiti TC Light" charset="0"/>
                <a:sym typeface="Helvetica Neue" charset="0"/>
              </a:rPr>
              <a:t>GeoVision</a:t>
            </a:r>
          </a:p>
        </p:txBody>
      </p:sp>
      <p:sp>
        <p:nvSpPr>
          <p:cNvPr id="1030" name="Rectangle 6"/>
          <p:cNvSpPr>
            <a:spLocks/>
          </p:cNvSpPr>
          <p:nvPr/>
        </p:nvSpPr>
        <p:spPr bwMode="auto">
          <a:xfrm>
            <a:off x="444500" y="9118600"/>
            <a:ext cx="2959100" cy="5588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  <a:effectLst>
            <a:outerShdw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/>
          <a:p>
            <a:pPr>
              <a:spcBef>
                <a:spcPts val="2400"/>
              </a:spcBef>
              <a:defRPr/>
            </a:pPr>
            <a:r>
              <a:rPr kumimoji="0" lang="en-US" altLang="zh-TW" sz="1800" b="1">
                <a:solidFill>
                  <a:srgbClr val="FFFFFF"/>
                </a:solidFill>
                <a:latin typeface="Helvetica Neue" charset="0"/>
                <a:ea typeface="新細明體" charset="-120"/>
                <a:cs typeface="Heiti TC Light" charset="0"/>
                <a:sym typeface="Helvetica Neue" charset="0"/>
              </a:rPr>
              <a:t>2013-10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58" r:id="rId3"/>
    <p:sldLayoutId id="2147483657" r:id="rId4"/>
    <p:sldLayoutId id="2147483656" r:id="rId5"/>
    <p:sldLayoutId id="2147483655" r:id="rId6"/>
    <p:sldLayoutId id="2147483654" r:id="rId7"/>
    <p:sldLayoutId id="2147483653" r:id="rId8"/>
    <p:sldLayoutId id="2147483652" r:id="rId9"/>
    <p:sldLayoutId id="2147483651" r:id="rId10"/>
    <p:sldLayoutId id="2147483650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Heiti TC Light" charset="0"/>
          <a:cs typeface="Heiti TC Light" charset="0"/>
          <a:sym typeface="Gill Sans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Heiti TC Light" charset="0"/>
          <a:cs typeface="Heiti TC Light" charset="0"/>
          <a:sym typeface="Gill Sans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Heiti TC Light" charset="0"/>
          <a:cs typeface="Heiti TC Light" charset="0"/>
          <a:sym typeface="Gill Sans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Heiti TC Light" charset="0"/>
          <a:cs typeface="Heiti TC Light" charset="0"/>
          <a:sym typeface="Gill Sans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Heiti TC Light" charset="0"/>
          <a:cs typeface="Heiti TC Light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Heiti TC Light" charset="0"/>
          <a:cs typeface="Heiti TC Light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Heiti TC Light" charset="0"/>
          <a:cs typeface="Heiti TC Light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Heiti TC Light" charset="0"/>
          <a:cs typeface="Heiti TC Light" charset="0"/>
          <a:sym typeface="Gill Sans" charset="0"/>
        </a:defRPr>
      </a:lvl9pPr>
    </p:titleStyle>
    <p:bodyStyle>
      <a:lvl1pPr marL="8890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/>
        </a:defRPr>
      </a:lvl1pPr>
      <a:lvl2pPr marL="13335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/>
        </a:defRPr>
      </a:lvl2pPr>
      <a:lvl3pPr marL="17780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/>
        </a:defRPr>
      </a:lvl3pPr>
      <a:lvl4pPr marL="22225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/>
        </a:defRPr>
      </a:lvl4pPr>
      <a:lvl5pPr marL="26670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/>
        </a:defRPr>
      </a:lvl5pPr>
      <a:lvl6pPr marL="31242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5814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40386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4958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/>
          </p:cNvSpPr>
          <p:nvPr/>
        </p:nvSpPr>
        <p:spPr bwMode="auto">
          <a:xfrm>
            <a:off x="-723900" y="-63500"/>
            <a:ext cx="13741400" cy="1028700"/>
          </a:xfrm>
          <a:prstGeom prst="rect">
            <a:avLst/>
          </a:prstGeom>
          <a:solidFill>
            <a:schemeClr val="accent1">
              <a:alpha val="89999"/>
            </a:schemeClr>
          </a:solidFill>
          <a:ln w="25400" cap="flat">
            <a:solidFill>
              <a:srgbClr val="FFFFFF">
                <a:alpha val="89999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algn="ctr">
              <a:defRPr/>
            </a:pPr>
            <a:endParaRPr kumimoji="0" lang="zh-TW" altLang="en-US">
              <a:latin typeface="Gill Sans" charset="0"/>
              <a:ea typeface="Heiti TC Light" charset="0"/>
              <a:cs typeface="Heiti TC Light" charset="0"/>
              <a:sym typeface="Gill Sans" charset="0"/>
            </a:endParaRPr>
          </a:p>
        </p:txBody>
      </p:sp>
      <p:sp>
        <p:nvSpPr>
          <p:cNvPr id="2050" name="Rectangle 2"/>
          <p:cNvSpPr>
            <a:spLocks/>
          </p:cNvSpPr>
          <p:nvPr/>
        </p:nvSpPr>
        <p:spPr bwMode="auto">
          <a:xfrm>
            <a:off x="-114300" y="8737600"/>
            <a:ext cx="13131800" cy="1117600"/>
          </a:xfrm>
          <a:prstGeom prst="rect">
            <a:avLst/>
          </a:prstGeom>
          <a:solidFill>
            <a:schemeClr val="accent1">
              <a:alpha val="89999"/>
            </a:schemeClr>
          </a:solidFill>
          <a:ln w="25400" cap="flat">
            <a:solidFill>
              <a:srgbClr val="FFFFFF">
                <a:alpha val="89999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algn="ctr">
              <a:defRPr/>
            </a:pPr>
            <a:endParaRPr kumimoji="0" lang="zh-TW" altLang="en-US">
              <a:latin typeface="Gill Sans" charset="0"/>
              <a:ea typeface="Heiti TC Light" charset="0"/>
              <a:cs typeface="Heiti TC Light" charset="0"/>
              <a:sym typeface="Gill Sans" charset="0"/>
            </a:endParaRPr>
          </a:p>
        </p:txBody>
      </p:sp>
      <p:pic>
        <p:nvPicPr>
          <p:cNvPr id="13316" name="Picture 3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12192000" y="9004300"/>
            <a:ext cx="571500" cy="571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13317" name="Picture 4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0" y="1285875"/>
            <a:ext cx="13055600" cy="71675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2053" name="Rectangle 5"/>
          <p:cNvSpPr>
            <a:spLocks/>
          </p:cNvSpPr>
          <p:nvPr/>
        </p:nvSpPr>
        <p:spPr bwMode="auto">
          <a:xfrm>
            <a:off x="177800" y="177800"/>
            <a:ext cx="12268200" cy="5588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  <a:effectLst>
            <a:outerShdw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/>
          <a:p>
            <a:pPr marL="539750" indent="-539750">
              <a:spcBef>
                <a:spcPts val="2400"/>
              </a:spcBef>
              <a:buSzPct val="139000"/>
              <a:buFontTx/>
              <a:buBlip>
                <a:blip r:embed="rId15"/>
              </a:buBlip>
              <a:defRPr/>
            </a:pPr>
            <a:r>
              <a:rPr kumimoji="0" lang="en-US" altLang="zh-TW" sz="3000" b="1">
                <a:solidFill>
                  <a:srgbClr val="FFFFFF"/>
                </a:solidFill>
                <a:latin typeface="Helvetica Neue" charset="0"/>
                <a:ea typeface="新細明體" charset="-120"/>
                <a:cs typeface="Heiti TC Light" charset="0"/>
                <a:sym typeface="Helvetica Neue" charset="0"/>
              </a:rPr>
              <a:t>GeoVision</a:t>
            </a:r>
          </a:p>
        </p:txBody>
      </p:sp>
      <p:sp>
        <p:nvSpPr>
          <p:cNvPr id="2054" name="Rectangle 6"/>
          <p:cNvSpPr>
            <a:spLocks/>
          </p:cNvSpPr>
          <p:nvPr/>
        </p:nvSpPr>
        <p:spPr bwMode="auto">
          <a:xfrm>
            <a:off x="444500" y="9118600"/>
            <a:ext cx="2959100" cy="5588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  <a:effectLst>
            <a:outerShdw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/>
          <a:p>
            <a:pPr>
              <a:spcBef>
                <a:spcPts val="2400"/>
              </a:spcBef>
              <a:defRPr/>
            </a:pPr>
            <a:r>
              <a:rPr kumimoji="0" lang="en-US" altLang="zh-TW" sz="1800" b="1">
                <a:solidFill>
                  <a:srgbClr val="FFFFFF"/>
                </a:solidFill>
                <a:latin typeface="Helvetica Neue" charset="0"/>
                <a:ea typeface="新細明體" charset="-120"/>
                <a:cs typeface="Heiti TC Light" charset="0"/>
                <a:sym typeface="Helvetica Neue" charset="0"/>
              </a:rPr>
              <a:t>2013-10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transition spd="med">
    <p:wip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Heiti TC Light" charset="0"/>
          <a:cs typeface="Heiti TC Light" charset="0"/>
          <a:sym typeface="Gill Sans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Heiti TC Light" charset="0"/>
          <a:cs typeface="Heiti TC Light" charset="0"/>
          <a:sym typeface="Gill Sans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Heiti TC Light" charset="0"/>
          <a:cs typeface="Heiti TC Light" charset="0"/>
          <a:sym typeface="Gill Sans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Heiti TC Light" charset="0"/>
          <a:cs typeface="Heiti TC Light" charset="0"/>
          <a:sym typeface="Gill Sans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Heiti TC Light" charset="0"/>
          <a:cs typeface="Heiti TC Light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Heiti TC Light" charset="0"/>
          <a:cs typeface="Heiti TC Light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Heiti TC Light" charset="0"/>
          <a:cs typeface="Heiti TC Light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Heiti TC Light" charset="0"/>
          <a:cs typeface="Heiti TC Light" charset="0"/>
          <a:sym typeface="Gill Sans" charset="0"/>
        </a:defRPr>
      </a:lvl9pPr>
    </p:titleStyle>
    <p:bodyStyle>
      <a:lvl1pPr marL="8890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/>
        </a:defRPr>
      </a:lvl1pPr>
      <a:lvl2pPr marL="13335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/>
        </a:defRPr>
      </a:lvl2pPr>
      <a:lvl3pPr marL="17780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/>
        </a:defRPr>
      </a:lvl3pPr>
      <a:lvl4pPr marL="22225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/>
        </a:defRPr>
      </a:lvl4pPr>
      <a:lvl5pPr marL="26670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/>
        </a:defRPr>
      </a:lvl5pPr>
      <a:lvl6pPr marL="31242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5814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40386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4958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29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30.png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eovision.com.tw" TargetMode="Externa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3.xml"/><Relationship Id="rId4" Type="http://schemas.openxmlformats.org/officeDocument/2006/relationships/hyperlink" Target="mailto:support@geovision.com.tw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jpe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/>
          </p:cNvSpPr>
          <p:nvPr/>
        </p:nvSpPr>
        <p:spPr bwMode="auto">
          <a:xfrm>
            <a:off x="5703888" y="4559300"/>
            <a:ext cx="7874000" cy="1066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kumimoji="0" lang="en-US" altLang="zh-TW" sz="6400" b="1">
                <a:solidFill>
                  <a:schemeClr val="tx1"/>
                </a:solidFill>
                <a:latin typeface="Helvetica Neue"/>
                <a:ea typeface="新細明體" charset="-120"/>
                <a:sym typeface="Helvetica Neue"/>
              </a:rPr>
              <a:t>Vision of Security</a:t>
            </a:r>
          </a:p>
        </p:txBody>
      </p:sp>
      <p:sp>
        <p:nvSpPr>
          <p:cNvPr id="12291" name="Rectangle 3"/>
          <p:cNvSpPr>
            <a:spLocks/>
          </p:cNvSpPr>
          <p:nvPr/>
        </p:nvSpPr>
        <p:spPr bwMode="auto">
          <a:xfrm>
            <a:off x="2312988" y="3695700"/>
            <a:ext cx="11290300" cy="11938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  <a:effectLst>
            <a:outerShdw dist="12700" dir="2700000" algn="ctr" rotWithShape="0">
              <a:schemeClr val="bg2">
                <a:alpha val="50000"/>
              </a:schemeClr>
            </a:outerShdw>
          </a:effectLst>
        </p:spPr>
        <p:txBody>
          <a:bodyPr lIns="0" tIns="0" rIns="0" bIns="0" anchor="ctr"/>
          <a:lstStyle/>
          <a:p>
            <a:pPr>
              <a:defRPr/>
            </a:pPr>
            <a:r>
              <a:rPr kumimoji="0" lang="en-US" altLang="zh-TW" sz="7200" b="1" dirty="0">
                <a:solidFill>
                  <a:schemeClr val="tx1"/>
                </a:solidFill>
                <a:latin typeface="Helvetica Neue" charset="0"/>
                <a:ea typeface="新細明體" charset="-120"/>
                <a:cs typeface="Heiti TC Light" charset="0"/>
                <a:sym typeface="Helvetica Neue" charset="0"/>
              </a:rPr>
              <a:t>PEOPLE COUNTS</a:t>
            </a:r>
          </a:p>
        </p:txBody>
      </p:sp>
      <p:sp>
        <p:nvSpPr>
          <p:cNvPr id="12292" name="Line 4"/>
          <p:cNvSpPr>
            <a:spLocks noChangeShapeType="1"/>
          </p:cNvSpPr>
          <p:nvPr/>
        </p:nvSpPr>
        <p:spPr bwMode="auto">
          <a:xfrm>
            <a:off x="7372350" y="4687888"/>
            <a:ext cx="5632450" cy="0"/>
          </a:xfrm>
          <a:prstGeom prst="line">
            <a:avLst/>
          </a:prstGeom>
          <a:noFill/>
          <a:ln w="63500" cap="flat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12700" dir="2700000" algn="ctr" rotWithShape="0">
              <a:schemeClr val="bg2">
                <a:alpha val="50000"/>
              </a:schemeClr>
            </a:outerShdw>
          </a:effectLst>
        </p:spPr>
        <p:txBody>
          <a:bodyPr lIns="0" tIns="0" rIns="0" bIns="0"/>
          <a:lstStyle/>
          <a:p>
            <a:pPr algn="ctr">
              <a:defRPr/>
            </a:pPr>
            <a:endParaRPr kumimoji="0" lang="zh-TW" altLang="en-US">
              <a:latin typeface="Gill Sans" charset="0"/>
              <a:ea typeface="Heiti TC Light" charset="0"/>
              <a:cs typeface="Heiti TC Light" charset="0"/>
              <a:sym typeface="Gill Sans" charset="0"/>
            </a:endParaRPr>
          </a:p>
        </p:txBody>
      </p:sp>
      <p:pic>
        <p:nvPicPr>
          <p:cNvPr id="25604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7063" y="4943475"/>
            <a:ext cx="4059237" cy="2705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48100" y="5951538"/>
            <a:ext cx="2743200" cy="1960562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  <a:effectLst>
            <a:outerShdw algn="ctr" rotWithShape="0">
              <a:schemeClr val="bg2">
                <a:alpha val="75000"/>
              </a:schemeClr>
            </a:outerShdw>
          </a:effectLst>
        </p:spPr>
      </p:pic>
      <p:pic>
        <p:nvPicPr>
          <p:cNvPr id="12295" name="Picture 7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65838" y="6926263"/>
            <a:ext cx="1219200" cy="1155700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  <a:effectLst>
            <a:outerShdw dist="12700" dir="2700000" algn="ctr" rotWithShape="0">
              <a:schemeClr val="bg2">
                <a:alpha val="50000"/>
              </a:schemeClr>
            </a:outerShdw>
          </a:effectLst>
        </p:spPr>
      </p:pic>
    </p:spTree>
  </p:cSld>
  <p:clrMapOvr>
    <a:masterClrMapping/>
  </p:clrMapOvr>
  <p:transition spd="med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/>
          </p:cNvSpPr>
          <p:nvPr/>
        </p:nvSpPr>
        <p:spPr bwMode="auto">
          <a:xfrm>
            <a:off x="441325" y="1492250"/>
            <a:ext cx="14376400" cy="1041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38100" tIns="38100" rIns="38100" bIns="38100" anchor="ctr"/>
          <a:lstStyle/>
          <a:p>
            <a:r>
              <a:rPr kumimoji="0" lang="en-US" altLang="zh-TW" sz="6400" b="1">
                <a:solidFill>
                  <a:schemeClr val="tx1"/>
                </a:solidFill>
                <a:latin typeface="Helvetica Neue"/>
                <a:ea typeface="新細明體" charset="-120"/>
                <a:sym typeface="Helvetica Neue"/>
              </a:rPr>
              <a:t>GV-3D People Counter </a:t>
            </a:r>
          </a:p>
        </p:txBody>
      </p:sp>
      <p:sp>
        <p:nvSpPr>
          <p:cNvPr id="22532" name="Rectangle 4"/>
          <p:cNvSpPr>
            <a:spLocks/>
          </p:cNvSpPr>
          <p:nvPr/>
        </p:nvSpPr>
        <p:spPr bwMode="auto">
          <a:xfrm>
            <a:off x="1320800" y="2159000"/>
            <a:ext cx="10477500" cy="8128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>
              <a:defRPr/>
            </a:pPr>
            <a:r>
              <a:rPr kumimoji="0" lang="en-US" altLang="zh-TW" sz="36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" charset="0"/>
                <a:ea typeface="新細明體" charset="-120"/>
                <a:cs typeface="Heiti TC Light" charset="0"/>
                <a:sym typeface="Gill Sans" charset="0"/>
              </a:rPr>
              <a:t>Features - Daily / Weekly / Monthly / Yearly Report</a:t>
            </a:r>
          </a:p>
        </p:txBody>
      </p:sp>
      <p:pic>
        <p:nvPicPr>
          <p:cNvPr id="22533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60700" y="2882900"/>
            <a:ext cx="7226300" cy="5146675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  <a:effectLst>
            <a:outerShdw dist="12699" dir="5400000" algn="ctr" rotWithShape="0">
              <a:schemeClr val="bg2">
                <a:alpha val="50000"/>
              </a:schemeClr>
            </a:outerShdw>
          </a:effectLst>
        </p:spPr>
      </p:pic>
      <p:sp>
        <p:nvSpPr>
          <p:cNvPr id="34820" name="Rectangle 6"/>
          <p:cNvSpPr>
            <a:spLocks/>
          </p:cNvSpPr>
          <p:nvPr/>
        </p:nvSpPr>
        <p:spPr bwMode="auto">
          <a:xfrm>
            <a:off x="7072313" y="7543800"/>
            <a:ext cx="6070600" cy="825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kumimoji="0" lang="en-US" altLang="zh-TW" sz="4800" b="1">
                <a:solidFill>
                  <a:srgbClr val="A8184B"/>
                </a:solidFill>
                <a:latin typeface="Helvetica Neue"/>
                <a:ea typeface="新細明體" charset="-120"/>
                <a:sym typeface="Helvetica Neue"/>
              </a:rPr>
              <a:t>via Google Chrome</a:t>
            </a:r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1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6563" y="3403600"/>
            <a:ext cx="4203700" cy="3175000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  <a:effectLst>
            <a:outerShdw dist="12700" dir="2700000" algn="ctr" rotWithShape="0">
              <a:schemeClr val="bg2">
                <a:alpha val="50000"/>
              </a:schemeClr>
            </a:outerShdw>
          </a:effectLst>
        </p:spPr>
      </p:pic>
      <p:sp>
        <p:nvSpPr>
          <p:cNvPr id="35842" name="Rectangle 3"/>
          <p:cNvSpPr>
            <a:spLocks/>
          </p:cNvSpPr>
          <p:nvPr/>
        </p:nvSpPr>
        <p:spPr bwMode="auto">
          <a:xfrm>
            <a:off x="441325" y="1492250"/>
            <a:ext cx="14376400" cy="1041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38100" tIns="38100" rIns="38100" bIns="38100" anchor="ctr"/>
          <a:lstStyle/>
          <a:p>
            <a:r>
              <a:rPr kumimoji="0" lang="en-US" altLang="zh-TW" sz="6400" b="1">
                <a:solidFill>
                  <a:schemeClr val="tx1"/>
                </a:solidFill>
                <a:latin typeface="Helvetica Neue"/>
                <a:ea typeface="新細明體" charset="-120"/>
                <a:sym typeface="Helvetica Neue"/>
              </a:rPr>
              <a:t>GV-3D People Counter </a:t>
            </a:r>
          </a:p>
        </p:txBody>
      </p:sp>
      <p:sp>
        <p:nvSpPr>
          <p:cNvPr id="23557" name="Rectangle 5"/>
          <p:cNvSpPr>
            <a:spLocks/>
          </p:cNvSpPr>
          <p:nvPr/>
        </p:nvSpPr>
        <p:spPr bwMode="auto">
          <a:xfrm>
            <a:off x="1320800" y="2159000"/>
            <a:ext cx="8445500" cy="8128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>
              <a:defRPr/>
            </a:pPr>
            <a:r>
              <a:rPr kumimoji="0" lang="en-US" altLang="zh-TW" sz="36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" charset="0"/>
                <a:ea typeface="新細明體" charset="-120"/>
                <a:cs typeface="Heiti TC Light" charset="0"/>
                <a:sym typeface="Gill Sans" charset="0"/>
              </a:rPr>
              <a:t>Features - IN / OUT / STAY-IN Result</a:t>
            </a:r>
          </a:p>
        </p:txBody>
      </p:sp>
      <p:graphicFrame>
        <p:nvGraphicFramePr>
          <p:cNvPr id="23558" name="Group 6"/>
          <p:cNvGraphicFramePr>
            <a:graphicFrameLocks noGrp="1"/>
          </p:cNvGraphicFramePr>
          <p:nvPr/>
        </p:nvGraphicFramePr>
        <p:xfrm>
          <a:off x="5676900" y="2967038"/>
          <a:ext cx="6946900" cy="5273675"/>
        </p:xfrm>
        <a:graphic>
          <a:graphicData uri="http://schemas.openxmlformats.org/drawingml/2006/table">
            <a:tbl>
              <a:tblPr/>
              <a:tblGrid>
                <a:gridCol w="6946900"/>
              </a:tblGrid>
              <a:tr h="7159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/>
                      </a:pPr>
                      <a:r>
                        <a:rPr kumimoji="0" lang="en-US" altLang="zh-TW" sz="4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ill Sans" charset="0"/>
                          <a:ea typeface="新細明體" charset="-120"/>
                          <a:sym typeface="Gill Sans" charset="0"/>
                        </a:rPr>
                        <a:t>Features</a:t>
                      </a:r>
                    </a:p>
                  </a:txBody>
                  <a:tcPr marL="76200" marR="76200" marT="76200" marB="7620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464953"/>
                        </a:gs>
                        <a:gs pos="100000">
                          <a:srgbClr val="192335"/>
                        </a:gs>
                      </a:gsLst>
                      <a:lin ang="5400000" scaled="1"/>
                    </a:gradFill>
                  </a:tcPr>
                </a:tc>
              </a:tr>
              <a:tr h="603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/>
                      </a:pPr>
                      <a:r>
                        <a:rPr kumimoji="0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ill Sans" charset="0"/>
                          <a:ea typeface="新細明體" charset="-120"/>
                          <a:sym typeface="Gill Sans" charset="0"/>
                        </a:rPr>
                        <a:t>In / Out / Stay-In Result</a:t>
                      </a:r>
                    </a:p>
                  </a:txBody>
                  <a:tcPr marL="76200" marR="76200" marT="76200" marB="7620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4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/>
                      </a:pPr>
                      <a:r>
                        <a:rPr kumimoji="0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ill Sans" charset="0"/>
                          <a:ea typeface="新細明體" charset="-120"/>
                          <a:sym typeface="Gill Sans" charset="0"/>
                        </a:rPr>
                        <a:t>Customize Layout on Display Monitor</a:t>
                      </a:r>
                    </a:p>
                  </a:txBody>
                  <a:tcPr marL="76200" marR="76200" marT="76200" marB="76200" anchor="ctr"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77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/>
                      </a:pPr>
                      <a:r>
                        <a:rPr kumimoji="0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ill Sans" charset="0"/>
                          <a:ea typeface="新細明體" charset="-120"/>
                          <a:sym typeface="Gill Sans" charset="0"/>
                        </a:rPr>
                        <a:t>View Counting result via HDMI / VGA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/>
                      </a:pPr>
                      <a:r>
                        <a:rPr kumimoji="0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ill Sans" charset="0"/>
                          <a:ea typeface="新細明體" charset="-120"/>
                          <a:sym typeface="Gill Sans" charset="0"/>
                        </a:rPr>
                        <a:t>or via build-in Web Report Lite</a:t>
                      </a:r>
                    </a:p>
                  </a:txBody>
                  <a:tcPr marL="76200" marR="76200" marT="76200" marB="76200" anchor="ctr"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1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/>
                      </a:pPr>
                      <a:r>
                        <a:rPr kumimoji="0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ill Sans" charset="0"/>
                          <a:ea typeface="新細明體" charset="-120"/>
                          <a:sym typeface="Gill Sans" charset="0"/>
                        </a:rPr>
                        <a:t>Audio Alarm when Wrong Direction</a:t>
                      </a:r>
                    </a:p>
                  </a:txBody>
                  <a:tcPr marL="76200" marR="76200" marT="76200" marB="76200" anchor="ctr"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6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/>
                      </a:pPr>
                      <a:r>
                        <a:rPr kumimoji="0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ill Sans" charset="0"/>
                          <a:ea typeface="新細明體" charset="-120"/>
                          <a:sym typeface="Gill Sans" charset="0"/>
                        </a:rPr>
                        <a:t>Grouping / Setup Max. In, Out, Stay-in</a:t>
                      </a:r>
                    </a:p>
                  </a:txBody>
                  <a:tcPr marL="76200" marR="76200" marT="76200" marB="76200" anchor="ctr"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77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/>
                      </a:pPr>
                      <a:r>
                        <a:rPr kumimoji="0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ill Sans" charset="0"/>
                          <a:ea typeface="新細明體" charset="-120"/>
                          <a:sym typeface="Gill Sans" charset="0"/>
                        </a:rPr>
                        <a:t>Create Daily / Weekly / Monthly / Yearly Report for In, Out, Stay-in</a:t>
                      </a:r>
                    </a:p>
                  </a:txBody>
                  <a:tcPr marL="76200" marR="76200" marT="76200" marB="76200" anchor="ctr"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3588" name="Picture 3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5664200"/>
            <a:ext cx="5359400" cy="2641600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  <a:effectLst>
            <a:outerShdw dist="12700" dir="2700000" algn="ctr" rotWithShape="0">
              <a:schemeClr val="bg2">
                <a:alpha val="50000"/>
              </a:schemeClr>
            </a:outerShdw>
          </a:effectLst>
        </p:spPr>
      </p:pic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5500" y="4064000"/>
            <a:ext cx="3251200" cy="2438400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  <a:effectLst>
            <a:outerShdw dist="12699" dir="5400000" algn="ctr" rotWithShape="0">
              <a:schemeClr val="bg2">
                <a:alpha val="50000"/>
              </a:schemeClr>
            </a:outerShdw>
          </a:effectLst>
        </p:spPr>
      </p:pic>
      <p:sp>
        <p:nvSpPr>
          <p:cNvPr id="36866" name="Rectangle 3"/>
          <p:cNvSpPr>
            <a:spLocks/>
          </p:cNvSpPr>
          <p:nvPr/>
        </p:nvSpPr>
        <p:spPr bwMode="auto">
          <a:xfrm>
            <a:off x="441325" y="1492250"/>
            <a:ext cx="14376400" cy="1041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38100" tIns="38100" rIns="38100" bIns="38100" anchor="ctr"/>
          <a:lstStyle/>
          <a:p>
            <a:r>
              <a:rPr kumimoji="0" lang="en-US" altLang="zh-TW" sz="6400" b="1">
                <a:solidFill>
                  <a:schemeClr val="tx1"/>
                </a:solidFill>
                <a:latin typeface="Helvetica Neue"/>
                <a:ea typeface="新細明體" charset="-120"/>
                <a:sym typeface="Helvetica Neue"/>
              </a:rPr>
              <a:t>GV-3D People Counter </a:t>
            </a:r>
          </a:p>
        </p:txBody>
      </p:sp>
      <p:sp>
        <p:nvSpPr>
          <p:cNvPr id="24581" name="Rectangle 5"/>
          <p:cNvSpPr>
            <a:spLocks/>
          </p:cNvSpPr>
          <p:nvPr/>
        </p:nvSpPr>
        <p:spPr bwMode="auto">
          <a:xfrm>
            <a:off x="1654175" y="2235200"/>
            <a:ext cx="10210800" cy="6223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  <a:effectLst>
            <a:outerShdw dist="12700" dir="2700000" algn="ctr" rotWithShape="0">
              <a:schemeClr val="bg2">
                <a:alpha val="50000"/>
              </a:schemeClr>
            </a:outerShdw>
          </a:effectLst>
        </p:spPr>
        <p:txBody>
          <a:bodyPr lIns="0" tIns="0" rIns="0" bIns="0" anchor="ctr"/>
          <a:lstStyle/>
          <a:p>
            <a:pPr>
              <a:defRPr/>
            </a:pPr>
            <a:r>
              <a:rPr kumimoji="0" lang="en-US" altLang="zh-TW" sz="3600">
                <a:solidFill>
                  <a:schemeClr val="tx1"/>
                </a:solidFill>
                <a:latin typeface="Gill Sans" charset="0"/>
                <a:ea typeface="新細明體" charset="-120"/>
                <a:cs typeface="Heiti TC Light" charset="0"/>
                <a:sym typeface="Gill Sans" charset="0"/>
              </a:rPr>
              <a:t>Something you should know.....</a:t>
            </a:r>
          </a:p>
        </p:txBody>
      </p:sp>
      <p:graphicFrame>
        <p:nvGraphicFramePr>
          <p:cNvPr id="24582" name="Group 6"/>
          <p:cNvGraphicFramePr>
            <a:graphicFrameLocks noGrp="1"/>
          </p:cNvGraphicFramePr>
          <p:nvPr/>
        </p:nvGraphicFramePr>
        <p:xfrm>
          <a:off x="6273800" y="3608388"/>
          <a:ext cx="6121400" cy="3886200"/>
        </p:xfrm>
        <a:graphic>
          <a:graphicData uri="http://schemas.openxmlformats.org/drawingml/2006/table">
            <a:tbl>
              <a:tblPr/>
              <a:tblGrid>
                <a:gridCol w="6121400"/>
              </a:tblGrid>
              <a:tr h="7921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/>
                      </a:pPr>
                      <a:r>
                        <a:rPr kumimoji="0" lang="en-US" altLang="zh-TW" sz="4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ill Sans" charset="0"/>
                          <a:ea typeface="新細明體" charset="-120"/>
                          <a:sym typeface="Gill Sans" charset="0"/>
                        </a:rPr>
                        <a:t>Limitation</a:t>
                      </a:r>
                    </a:p>
                  </a:txBody>
                  <a:tcPr marL="76200" marR="76200" marT="76200" marB="7620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464953"/>
                        </a:gs>
                        <a:gs pos="100000">
                          <a:srgbClr val="192335"/>
                        </a:gs>
                      </a:gsLst>
                      <a:lin ang="5400000" scaled="1"/>
                    </a:gradFill>
                  </a:tcPr>
                </a:tc>
              </a:tr>
              <a:tr h="971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/>
                      </a:pPr>
                      <a:r>
                        <a:rPr kumimoji="0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ill Sans" charset="0"/>
                          <a:ea typeface="新細明體" charset="-120"/>
                          <a:sym typeface="Gill Sans" charset="0"/>
                        </a:rPr>
                        <a:t>Xtion Pro Acceptable Range: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/>
                      </a:pPr>
                      <a:r>
                        <a:rPr kumimoji="0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ill Sans" charset="0"/>
                          <a:ea typeface="新細明體" charset="-120"/>
                          <a:sym typeface="Gill Sans" charset="0"/>
                        </a:rPr>
                        <a:t>180 cm ~ 500 cm</a:t>
                      </a:r>
                    </a:p>
                  </a:txBody>
                  <a:tcPr marL="76200" marR="76200" marT="76200" marB="7620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82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/>
                      </a:pPr>
                      <a:r>
                        <a:rPr kumimoji="0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ill Sans" charset="0"/>
                          <a:ea typeface="新細明體" charset="-120"/>
                          <a:sym typeface="Gill Sans" charset="0"/>
                        </a:rPr>
                        <a:t>Min People’s Height Setup Range: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/>
                      </a:pPr>
                      <a:r>
                        <a:rPr kumimoji="0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ill Sans" charset="0"/>
                          <a:ea typeface="新細明體" charset="-120"/>
                          <a:sym typeface="Gill Sans" charset="0"/>
                        </a:rPr>
                        <a:t>100 cm up to 240 cm</a:t>
                      </a:r>
                    </a:p>
                  </a:txBody>
                  <a:tcPr marL="76200" marR="76200" marT="76200" marB="76200" anchor="ctr"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60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/>
                      </a:pPr>
                      <a:r>
                        <a:rPr kumimoji="0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ill Sans" charset="0"/>
                          <a:ea typeface="新細明體" charset="-120"/>
                          <a:sym typeface="Gill Sans" charset="0"/>
                        </a:rPr>
                        <a:t>Avoid Direct Sunlight or other IR’s interference for better counting result</a:t>
                      </a:r>
                    </a:p>
                  </a:txBody>
                  <a:tcPr marL="76200" marR="76200" marT="76200" marB="76200" anchor="ctr"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4600" name="Picture 24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22538" y="6051550"/>
            <a:ext cx="3619500" cy="1244600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  <a:effectLst>
            <a:outerShdw dist="38099" dir="2700000" algn="ctr" rotWithShape="0">
              <a:srgbClr val="808080">
                <a:alpha val="75000"/>
              </a:srgbClr>
            </a:outerShdw>
          </a:effectLst>
        </p:spPr>
      </p:pic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Line 1"/>
          <p:cNvSpPr>
            <a:spLocks noChangeShapeType="1"/>
          </p:cNvSpPr>
          <p:nvPr/>
        </p:nvSpPr>
        <p:spPr bwMode="auto">
          <a:xfrm rot="10800000" flipH="1">
            <a:off x="2501900" y="3898900"/>
            <a:ext cx="4914900" cy="12700"/>
          </a:xfrm>
          <a:prstGeom prst="line">
            <a:avLst/>
          </a:prstGeom>
          <a:noFill/>
          <a:ln w="127000">
            <a:solidFill>
              <a:srgbClr val="A8184B"/>
            </a:solidFill>
            <a:prstDash val="sysDot"/>
            <a:miter lim="800000"/>
            <a:headEnd/>
            <a:tailEnd/>
          </a:ln>
        </p:spPr>
        <p:txBody>
          <a:bodyPr lIns="0" tIns="0" rIns="0" bIns="0"/>
          <a:lstStyle/>
          <a:p>
            <a:endParaRPr lang="zh-TW" altLang="en-US"/>
          </a:p>
        </p:txBody>
      </p:sp>
      <p:sp>
        <p:nvSpPr>
          <p:cNvPr id="37890" name="Line 2"/>
          <p:cNvSpPr>
            <a:spLocks noChangeShapeType="1"/>
          </p:cNvSpPr>
          <p:nvPr/>
        </p:nvSpPr>
        <p:spPr bwMode="auto">
          <a:xfrm>
            <a:off x="8902700" y="5207000"/>
            <a:ext cx="3322638" cy="12700"/>
          </a:xfrm>
          <a:prstGeom prst="line">
            <a:avLst/>
          </a:prstGeom>
          <a:noFill/>
          <a:ln w="127000">
            <a:solidFill>
              <a:srgbClr val="A8184B"/>
            </a:solidFill>
            <a:prstDash val="sysDot"/>
            <a:miter lim="800000"/>
            <a:headEnd/>
            <a:tailEnd/>
          </a:ln>
        </p:spPr>
        <p:txBody>
          <a:bodyPr lIns="0" tIns="0" rIns="0" bIns="0"/>
          <a:lstStyle/>
          <a:p>
            <a:endParaRPr lang="zh-TW" altLang="en-US"/>
          </a:p>
        </p:txBody>
      </p:sp>
      <p:sp>
        <p:nvSpPr>
          <p:cNvPr id="37891" name="Line 3"/>
          <p:cNvSpPr>
            <a:spLocks noChangeShapeType="1"/>
          </p:cNvSpPr>
          <p:nvPr/>
        </p:nvSpPr>
        <p:spPr bwMode="auto">
          <a:xfrm>
            <a:off x="7493000" y="5626100"/>
            <a:ext cx="7938" cy="795338"/>
          </a:xfrm>
          <a:prstGeom prst="line">
            <a:avLst/>
          </a:prstGeom>
          <a:noFill/>
          <a:ln w="127000">
            <a:solidFill>
              <a:srgbClr val="A8184B"/>
            </a:solidFill>
            <a:prstDash val="sysDot"/>
            <a:miter lim="800000"/>
            <a:headEnd/>
            <a:tailEnd/>
          </a:ln>
        </p:spPr>
        <p:txBody>
          <a:bodyPr lIns="0" tIns="0" rIns="0" bIns="0"/>
          <a:lstStyle/>
          <a:p>
            <a:endParaRPr lang="zh-TW" altLang="en-US"/>
          </a:p>
        </p:txBody>
      </p:sp>
      <p:pic>
        <p:nvPicPr>
          <p:cNvPr id="26629" name="Picture 5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5138" y="3625850"/>
            <a:ext cx="2184400" cy="774700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  <a:effectLst>
            <a:outerShdw dist="38099" dir="2700000" algn="ctr" rotWithShape="0">
              <a:srgbClr val="808080">
                <a:alpha val="75000"/>
              </a:srgbClr>
            </a:outerShdw>
          </a:effectLst>
        </p:spPr>
      </p:pic>
      <p:pic>
        <p:nvPicPr>
          <p:cNvPr id="26630" name="Picture 6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69513" y="3235325"/>
            <a:ext cx="2705100" cy="1892300"/>
          </a:xfrm>
          <a:prstGeom prst="rect">
            <a:avLst/>
          </a:prstGeom>
          <a:noFill/>
          <a:ln w="9525" cap="flat">
            <a:solidFill>
              <a:srgbClr val="333333"/>
            </a:solidFill>
            <a:prstDash val="solid"/>
            <a:miter lim="800000"/>
            <a:headEnd/>
            <a:tailEnd/>
          </a:ln>
          <a:effectLst>
            <a:outerShdw dist="38099" dir="2700000" algn="ctr" rotWithShape="0">
              <a:srgbClr val="808080">
                <a:alpha val="75000"/>
              </a:srgbClr>
            </a:outerShdw>
          </a:effectLst>
        </p:spPr>
      </p:pic>
      <p:pic>
        <p:nvPicPr>
          <p:cNvPr id="26631" name="Picture 7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107613" y="5280025"/>
            <a:ext cx="2705100" cy="1892300"/>
          </a:xfrm>
          <a:prstGeom prst="rect">
            <a:avLst/>
          </a:prstGeom>
          <a:noFill/>
          <a:ln w="9525" cap="flat">
            <a:solidFill>
              <a:srgbClr val="333333"/>
            </a:solidFill>
            <a:prstDash val="solid"/>
            <a:miter lim="800000"/>
            <a:headEnd/>
            <a:tailEnd/>
          </a:ln>
          <a:effectLst>
            <a:outerShdw dist="38099" dir="2700000" algn="ctr" rotWithShape="0">
              <a:srgbClr val="808080">
                <a:alpha val="75000"/>
              </a:srgbClr>
            </a:outerShdw>
          </a:effectLst>
        </p:spPr>
      </p:pic>
      <p:sp>
        <p:nvSpPr>
          <p:cNvPr id="26632" name="Rectangle 8"/>
          <p:cNvSpPr>
            <a:spLocks/>
          </p:cNvSpPr>
          <p:nvPr/>
        </p:nvSpPr>
        <p:spPr bwMode="auto">
          <a:xfrm>
            <a:off x="8445500" y="5422900"/>
            <a:ext cx="2184400" cy="4572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  <a:effectLst>
            <a:outerShdw algn="ctr" rotWithShape="0">
              <a:schemeClr val="bg2">
                <a:alpha val="74998"/>
              </a:scheme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kumimoji="0" lang="en-US" altLang="zh-TW" sz="2400">
                <a:solidFill>
                  <a:srgbClr val="FFFFFF"/>
                </a:solidFill>
                <a:latin typeface="Gill Sans" charset="0"/>
                <a:ea typeface="新細明體" charset="-120"/>
                <a:cs typeface="Heiti TC Light" charset="0"/>
                <a:sym typeface="Gill Sans" charset="0"/>
              </a:rPr>
              <a:t>TCP/IP</a:t>
            </a:r>
          </a:p>
        </p:txBody>
      </p:sp>
      <p:sp>
        <p:nvSpPr>
          <p:cNvPr id="26633" name="Rectangle 9"/>
          <p:cNvSpPr>
            <a:spLocks/>
          </p:cNvSpPr>
          <p:nvPr/>
        </p:nvSpPr>
        <p:spPr bwMode="auto">
          <a:xfrm>
            <a:off x="8255000" y="7213600"/>
            <a:ext cx="4229100" cy="4572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  <a:effectLst>
            <a:outerShdw algn="ctr" rotWithShape="0">
              <a:schemeClr val="bg2">
                <a:alpha val="74998"/>
              </a:scheme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kumimoji="0" lang="en-US" altLang="zh-TW" sz="2400">
                <a:solidFill>
                  <a:srgbClr val="FFFFFF"/>
                </a:solidFill>
                <a:latin typeface="Gill Sans" charset="0"/>
                <a:ea typeface="新細明體" charset="-120"/>
                <a:cs typeface="Heiti TC Light" charset="0"/>
                <a:sym typeface="Gill Sans" charset="0"/>
              </a:rPr>
              <a:t>Build-in Web Report Lite</a:t>
            </a:r>
          </a:p>
        </p:txBody>
      </p:sp>
      <p:sp>
        <p:nvSpPr>
          <p:cNvPr id="37897" name="Line 10"/>
          <p:cNvSpPr>
            <a:spLocks noChangeShapeType="1"/>
          </p:cNvSpPr>
          <p:nvPr/>
        </p:nvSpPr>
        <p:spPr bwMode="auto">
          <a:xfrm>
            <a:off x="2578100" y="5207000"/>
            <a:ext cx="4775200" cy="23813"/>
          </a:xfrm>
          <a:prstGeom prst="line">
            <a:avLst/>
          </a:prstGeom>
          <a:noFill/>
          <a:ln w="127000">
            <a:solidFill>
              <a:srgbClr val="A8184B"/>
            </a:solidFill>
            <a:prstDash val="sysDot"/>
            <a:miter lim="800000"/>
            <a:headEnd/>
            <a:tailEnd/>
          </a:ln>
        </p:spPr>
        <p:txBody>
          <a:bodyPr lIns="0" tIns="0" rIns="0" bIns="0"/>
          <a:lstStyle/>
          <a:p>
            <a:endParaRPr lang="zh-TW" altLang="en-US"/>
          </a:p>
        </p:txBody>
      </p:sp>
      <p:pic>
        <p:nvPicPr>
          <p:cNvPr id="26635" name="Picture 11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5138" y="4756150"/>
            <a:ext cx="2184400" cy="774700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  <a:effectLst>
            <a:outerShdw dist="38099" dir="2700000" algn="ctr" rotWithShape="0">
              <a:srgbClr val="808080">
                <a:alpha val="75000"/>
              </a:srgbClr>
            </a:outerShdw>
          </a:effectLst>
        </p:spPr>
      </p:pic>
      <p:sp>
        <p:nvSpPr>
          <p:cNvPr id="37899" name="Line 12"/>
          <p:cNvSpPr>
            <a:spLocks noChangeShapeType="1"/>
          </p:cNvSpPr>
          <p:nvPr/>
        </p:nvSpPr>
        <p:spPr bwMode="auto">
          <a:xfrm>
            <a:off x="2590800" y="6337300"/>
            <a:ext cx="4681538" cy="38100"/>
          </a:xfrm>
          <a:prstGeom prst="line">
            <a:avLst/>
          </a:prstGeom>
          <a:noFill/>
          <a:ln w="127000">
            <a:solidFill>
              <a:srgbClr val="A8184B"/>
            </a:solidFill>
            <a:prstDash val="sysDot"/>
            <a:miter lim="800000"/>
            <a:headEnd/>
            <a:tailEnd/>
          </a:ln>
        </p:spPr>
        <p:txBody>
          <a:bodyPr lIns="0" tIns="0" rIns="0" bIns="0"/>
          <a:lstStyle/>
          <a:p>
            <a:endParaRPr lang="zh-TW" altLang="en-US"/>
          </a:p>
        </p:txBody>
      </p:sp>
      <p:pic>
        <p:nvPicPr>
          <p:cNvPr id="26637" name="Picture 13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5138" y="5911850"/>
            <a:ext cx="2184400" cy="774700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  <a:effectLst>
            <a:outerShdw dist="38099" dir="2700000" algn="ctr" rotWithShape="0">
              <a:srgbClr val="808080">
                <a:alpha val="75000"/>
              </a:srgbClr>
            </a:outerShdw>
          </a:effectLst>
        </p:spPr>
      </p:pic>
      <p:sp>
        <p:nvSpPr>
          <p:cNvPr id="37901" name="Line 14"/>
          <p:cNvSpPr>
            <a:spLocks noChangeShapeType="1"/>
          </p:cNvSpPr>
          <p:nvPr/>
        </p:nvSpPr>
        <p:spPr bwMode="auto">
          <a:xfrm>
            <a:off x="7493000" y="4102100"/>
            <a:ext cx="7938" cy="795338"/>
          </a:xfrm>
          <a:prstGeom prst="line">
            <a:avLst/>
          </a:prstGeom>
          <a:noFill/>
          <a:ln w="127000">
            <a:solidFill>
              <a:srgbClr val="A8184B"/>
            </a:solidFill>
            <a:prstDash val="sysDot"/>
            <a:miter lim="800000"/>
            <a:headEnd/>
            <a:tailEnd/>
          </a:ln>
        </p:spPr>
        <p:txBody>
          <a:bodyPr lIns="0" tIns="0" rIns="0" bIns="0"/>
          <a:lstStyle/>
          <a:p>
            <a:endParaRPr lang="zh-TW" altLang="en-US"/>
          </a:p>
        </p:txBody>
      </p:sp>
      <p:sp>
        <p:nvSpPr>
          <p:cNvPr id="26639" name="Rectangle 15"/>
          <p:cNvSpPr>
            <a:spLocks/>
          </p:cNvSpPr>
          <p:nvPr/>
        </p:nvSpPr>
        <p:spPr bwMode="auto">
          <a:xfrm>
            <a:off x="5080000" y="6502400"/>
            <a:ext cx="2184400" cy="4572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  <a:effectLst>
            <a:outerShdw algn="ctr" rotWithShape="0">
              <a:schemeClr val="bg2">
                <a:alpha val="74998"/>
              </a:scheme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kumimoji="0" lang="en-US" altLang="zh-TW" sz="2400">
                <a:solidFill>
                  <a:srgbClr val="FFFFFF"/>
                </a:solidFill>
                <a:latin typeface="Gill Sans" charset="0"/>
                <a:ea typeface="新細明體" charset="-120"/>
                <a:cs typeface="Heiti TC Light" charset="0"/>
                <a:sym typeface="Gill Sans" charset="0"/>
              </a:rPr>
              <a:t>TCP/IP</a:t>
            </a:r>
          </a:p>
        </p:txBody>
      </p:sp>
      <p:sp>
        <p:nvSpPr>
          <p:cNvPr id="26640" name="Rectangle 16"/>
          <p:cNvSpPr>
            <a:spLocks/>
          </p:cNvSpPr>
          <p:nvPr/>
        </p:nvSpPr>
        <p:spPr bwMode="auto">
          <a:xfrm>
            <a:off x="5080000" y="5346700"/>
            <a:ext cx="2184400" cy="4572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  <a:effectLst>
            <a:outerShdw algn="ctr" rotWithShape="0">
              <a:schemeClr val="bg2">
                <a:alpha val="74998"/>
              </a:scheme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kumimoji="0" lang="en-US" altLang="zh-TW" sz="2400">
                <a:solidFill>
                  <a:srgbClr val="FFFFFF"/>
                </a:solidFill>
                <a:latin typeface="Gill Sans" charset="0"/>
                <a:ea typeface="新細明體" charset="-120"/>
                <a:cs typeface="Heiti TC Light" charset="0"/>
                <a:sym typeface="Gill Sans" charset="0"/>
              </a:rPr>
              <a:t>TCP/IP</a:t>
            </a:r>
          </a:p>
        </p:txBody>
      </p:sp>
      <p:sp>
        <p:nvSpPr>
          <p:cNvPr id="26641" name="Rectangle 17"/>
          <p:cNvSpPr>
            <a:spLocks/>
          </p:cNvSpPr>
          <p:nvPr/>
        </p:nvSpPr>
        <p:spPr bwMode="auto">
          <a:xfrm>
            <a:off x="5080000" y="4089400"/>
            <a:ext cx="2184400" cy="4572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  <a:effectLst>
            <a:outerShdw algn="ctr" rotWithShape="0">
              <a:schemeClr val="bg2">
                <a:alpha val="74998"/>
              </a:scheme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kumimoji="0" lang="en-US" altLang="zh-TW" sz="2400">
                <a:solidFill>
                  <a:srgbClr val="FFFFFF"/>
                </a:solidFill>
                <a:latin typeface="Gill Sans" charset="0"/>
                <a:ea typeface="新細明體" charset="-120"/>
                <a:cs typeface="Heiti TC Light" charset="0"/>
                <a:sym typeface="Gill Sans" charset="0"/>
              </a:rPr>
              <a:t>TCP/IP</a:t>
            </a:r>
          </a:p>
        </p:txBody>
      </p:sp>
      <p:sp>
        <p:nvSpPr>
          <p:cNvPr id="37905" name="Rectangle 18"/>
          <p:cNvSpPr>
            <a:spLocks/>
          </p:cNvSpPr>
          <p:nvPr/>
        </p:nvSpPr>
        <p:spPr bwMode="auto">
          <a:xfrm>
            <a:off x="228600" y="7486650"/>
            <a:ext cx="4229100" cy="800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kumimoji="0" lang="en-US" altLang="zh-TW" sz="4800" b="1" i="1">
                <a:solidFill>
                  <a:srgbClr val="001445"/>
                </a:solidFill>
                <a:ea typeface="新細明體" charset="-120"/>
              </a:rPr>
              <a:t>Max. 4 device</a:t>
            </a:r>
          </a:p>
        </p:txBody>
      </p:sp>
      <p:pic>
        <p:nvPicPr>
          <p:cNvPr id="26643" name="Picture 19"/>
          <p:cNvPicPr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971338" y="6469063"/>
            <a:ext cx="952500" cy="901700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  <a:effectLst>
            <a:outerShdw dist="12700" dir="2700000" algn="ctr" rotWithShape="0">
              <a:schemeClr val="bg2">
                <a:alpha val="50000"/>
              </a:schemeClr>
            </a:outerShdw>
          </a:effectLst>
        </p:spPr>
      </p:pic>
      <p:sp>
        <p:nvSpPr>
          <p:cNvPr id="37907" name="Rectangle 21"/>
          <p:cNvSpPr>
            <a:spLocks/>
          </p:cNvSpPr>
          <p:nvPr/>
        </p:nvSpPr>
        <p:spPr bwMode="auto">
          <a:xfrm>
            <a:off x="441325" y="1492250"/>
            <a:ext cx="14376400" cy="1041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38100" tIns="38100" rIns="38100" bIns="38100" anchor="ctr"/>
          <a:lstStyle/>
          <a:p>
            <a:r>
              <a:rPr kumimoji="0" lang="en-US" altLang="zh-TW" sz="6400" b="1">
                <a:solidFill>
                  <a:schemeClr val="tx1"/>
                </a:solidFill>
                <a:latin typeface="Helvetica Neue"/>
                <a:ea typeface="新細明體" charset="-120"/>
                <a:sym typeface="Helvetica Neue"/>
              </a:rPr>
              <a:t>GV-3D People Counter </a:t>
            </a:r>
          </a:p>
        </p:txBody>
      </p:sp>
      <p:sp>
        <p:nvSpPr>
          <p:cNvPr id="26646" name="Rectangle 22"/>
          <p:cNvSpPr>
            <a:spLocks/>
          </p:cNvSpPr>
          <p:nvPr/>
        </p:nvSpPr>
        <p:spPr bwMode="auto">
          <a:xfrm>
            <a:off x="957263" y="2500313"/>
            <a:ext cx="11709400" cy="8128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>
              <a:defRPr/>
            </a:pPr>
            <a:r>
              <a:rPr kumimoji="0" lang="en-US" altLang="zh-TW" sz="36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" charset="0"/>
                <a:ea typeface="新細明體" charset="-120"/>
                <a:cs typeface="Heiti TC Light" charset="0"/>
                <a:sym typeface="Gill Sans" charset="0"/>
              </a:rPr>
              <a:t>Features - Connecting Multiple GV-3D People Counter Device</a:t>
            </a:r>
          </a:p>
        </p:txBody>
      </p:sp>
      <p:sp>
        <p:nvSpPr>
          <p:cNvPr id="37909" name="Rectangle 23"/>
          <p:cNvSpPr>
            <a:spLocks/>
          </p:cNvSpPr>
          <p:nvPr/>
        </p:nvSpPr>
        <p:spPr bwMode="auto">
          <a:xfrm>
            <a:off x="4443413" y="7467600"/>
            <a:ext cx="8572500" cy="825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kumimoji="0" lang="en-US" altLang="zh-TW" sz="4800" b="1">
                <a:solidFill>
                  <a:srgbClr val="A8184B"/>
                </a:solidFill>
                <a:latin typeface="Helvetica Neue"/>
                <a:ea typeface="新細明體" charset="-120"/>
                <a:sym typeface="Helvetica Neue"/>
              </a:rPr>
              <a:t>via Build-in Web Report Lite</a:t>
            </a:r>
          </a:p>
        </p:txBody>
      </p:sp>
      <p:pic>
        <p:nvPicPr>
          <p:cNvPr id="26648" name="Picture 2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06700" y="3540125"/>
            <a:ext cx="2971800" cy="1465263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  <a:effectLst>
            <a:outerShdw dist="12700" dir="2700000" algn="ctr" rotWithShape="0">
              <a:schemeClr val="bg2">
                <a:alpha val="50000"/>
              </a:schemeClr>
            </a:outerShdw>
          </a:effectLst>
        </p:spPr>
      </p:pic>
      <p:pic>
        <p:nvPicPr>
          <p:cNvPr id="26649" name="Picture 2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730500" y="4737100"/>
            <a:ext cx="2971800" cy="1463675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  <a:effectLst>
            <a:outerShdw dist="12700" dir="2700000" algn="ctr" rotWithShape="0">
              <a:schemeClr val="bg2">
                <a:alpha val="50000"/>
              </a:schemeClr>
            </a:outerShdw>
          </a:effectLst>
        </p:spPr>
      </p:pic>
      <p:pic>
        <p:nvPicPr>
          <p:cNvPr id="26650" name="Picture 2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654300" y="5929313"/>
            <a:ext cx="2971800" cy="1465262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  <a:effectLst>
            <a:outerShdw dist="12700" dir="2700000" algn="ctr" rotWithShape="0">
              <a:schemeClr val="bg2">
                <a:alpha val="50000"/>
              </a:schemeClr>
            </a:outerShdw>
          </a:effectLst>
        </p:spPr>
      </p:pic>
      <p:pic>
        <p:nvPicPr>
          <p:cNvPr id="26651" name="Picture 2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654800" y="4775200"/>
            <a:ext cx="2971800" cy="1463675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  <a:effectLst>
            <a:outerShdw dist="12700" dir="2700000" algn="ctr" rotWithShape="0">
              <a:schemeClr val="bg2">
                <a:alpha val="50000"/>
              </a:schemeClr>
            </a:outerShdw>
          </a:effectLst>
        </p:spPr>
      </p:pic>
      <p:pic>
        <p:nvPicPr>
          <p:cNvPr id="26652" name="Picture 28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53338" y="3143250"/>
            <a:ext cx="2184400" cy="774700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  <a:effectLst>
            <a:outerShdw dist="38099" dir="2700000" algn="ctr" rotWithShape="0">
              <a:srgbClr val="808080">
                <a:alpha val="75000"/>
              </a:srgbClr>
            </a:outerShdw>
          </a:effectLst>
        </p:spPr>
      </p:pic>
      <p:sp>
        <p:nvSpPr>
          <p:cNvPr id="37915" name="Line 29"/>
          <p:cNvSpPr>
            <a:spLocks noChangeShapeType="1"/>
          </p:cNvSpPr>
          <p:nvPr/>
        </p:nvSpPr>
        <p:spPr bwMode="auto">
          <a:xfrm>
            <a:off x="8661400" y="4102100"/>
            <a:ext cx="7938" cy="795338"/>
          </a:xfrm>
          <a:prstGeom prst="line">
            <a:avLst/>
          </a:prstGeom>
          <a:noFill/>
          <a:ln w="127000">
            <a:solidFill>
              <a:srgbClr val="A8184B"/>
            </a:solidFill>
            <a:prstDash val="sysDot"/>
            <a:miter lim="800000"/>
            <a:headEnd/>
            <a:tailEnd/>
          </a:ln>
        </p:spPr>
        <p:txBody>
          <a:bodyPr lIns="0" tIns="0" rIns="0" bIns="0"/>
          <a:lstStyle/>
          <a:p>
            <a:endParaRPr lang="zh-TW" altLang="en-US"/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Line 1"/>
          <p:cNvSpPr>
            <a:spLocks noChangeShapeType="1"/>
          </p:cNvSpPr>
          <p:nvPr/>
        </p:nvSpPr>
        <p:spPr bwMode="auto">
          <a:xfrm rot="10800000" flipH="1">
            <a:off x="2463800" y="3873500"/>
            <a:ext cx="4914900" cy="12700"/>
          </a:xfrm>
          <a:prstGeom prst="line">
            <a:avLst/>
          </a:prstGeom>
          <a:noFill/>
          <a:ln w="127000">
            <a:solidFill>
              <a:srgbClr val="A8184B"/>
            </a:solidFill>
            <a:prstDash val="sysDot"/>
            <a:miter lim="800000"/>
            <a:headEnd/>
            <a:tailEnd/>
          </a:ln>
        </p:spPr>
        <p:txBody>
          <a:bodyPr lIns="0" tIns="0" rIns="0" bIns="0"/>
          <a:lstStyle/>
          <a:p>
            <a:endParaRPr lang="zh-TW" altLang="en-US"/>
          </a:p>
        </p:txBody>
      </p:sp>
      <p:sp>
        <p:nvSpPr>
          <p:cNvPr id="38914" name="Line 2"/>
          <p:cNvSpPr>
            <a:spLocks noChangeShapeType="1"/>
          </p:cNvSpPr>
          <p:nvPr/>
        </p:nvSpPr>
        <p:spPr bwMode="auto">
          <a:xfrm>
            <a:off x="7394575" y="5194300"/>
            <a:ext cx="4792663" cy="0"/>
          </a:xfrm>
          <a:prstGeom prst="line">
            <a:avLst/>
          </a:prstGeom>
          <a:noFill/>
          <a:ln w="127000">
            <a:solidFill>
              <a:srgbClr val="A8184B"/>
            </a:solidFill>
            <a:prstDash val="sysDot"/>
            <a:miter lim="800000"/>
            <a:headEnd/>
            <a:tailEnd/>
          </a:ln>
        </p:spPr>
        <p:txBody>
          <a:bodyPr lIns="0" tIns="0" rIns="0" bIns="0"/>
          <a:lstStyle/>
          <a:p>
            <a:endParaRPr lang="zh-TW" altLang="en-US"/>
          </a:p>
        </p:txBody>
      </p:sp>
      <p:sp>
        <p:nvSpPr>
          <p:cNvPr id="38915" name="Line 3"/>
          <p:cNvSpPr>
            <a:spLocks noChangeShapeType="1"/>
          </p:cNvSpPr>
          <p:nvPr/>
        </p:nvSpPr>
        <p:spPr bwMode="auto">
          <a:xfrm>
            <a:off x="7454900" y="5600700"/>
            <a:ext cx="7938" cy="795338"/>
          </a:xfrm>
          <a:prstGeom prst="line">
            <a:avLst/>
          </a:prstGeom>
          <a:noFill/>
          <a:ln w="127000">
            <a:solidFill>
              <a:srgbClr val="A8184B"/>
            </a:solidFill>
            <a:prstDash val="sysDot"/>
            <a:miter lim="800000"/>
            <a:headEnd/>
            <a:tailEnd/>
          </a:ln>
        </p:spPr>
        <p:txBody>
          <a:bodyPr lIns="0" tIns="0" rIns="0" bIns="0"/>
          <a:lstStyle/>
          <a:p>
            <a:endParaRPr lang="zh-TW" altLang="en-US"/>
          </a:p>
        </p:txBody>
      </p:sp>
      <p:pic>
        <p:nvPicPr>
          <p:cNvPr id="27653" name="Picture 5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8638" y="3600450"/>
            <a:ext cx="2184400" cy="774700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  <a:effectLst>
            <a:outerShdw dist="38099" dir="2700000" algn="ctr" rotWithShape="0">
              <a:srgbClr val="808080">
                <a:alpha val="75000"/>
              </a:srgbClr>
            </a:outerShdw>
          </a:effectLst>
        </p:spPr>
      </p:pic>
      <p:pic>
        <p:nvPicPr>
          <p:cNvPr id="27654" name="Picture 6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69513" y="3235325"/>
            <a:ext cx="2705100" cy="1892300"/>
          </a:xfrm>
          <a:prstGeom prst="rect">
            <a:avLst/>
          </a:prstGeom>
          <a:noFill/>
          <a:ln w="9525" cap="flat">
            <a:solidFill>
              <a:srgbClr val="333333"/>
            </a:solidFill>
            <a:prstDash val="solid"/>
            <a:miter lim="800000"/>
            <a:headEnd/>
            <a:tailEnd/>
          </a:ln>
          <a:effectLst>
            <a:outerShdw dist="38099" dir="2700000" algn="ctr" rotWithShape="0">
              <a:srgbClr val="808080">
                <a:alpha val="75000"/>
              </a:srgbClr>
            </a:outerShdw>
          </a:effectLst>
        </p:spPr>
      </p:pic>
      <p:pic>
        <p:nvPicPr>
          <p:cNvPr id="27655" name="Picture 7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107613" y="5280025"/>
            <a:ext cx="2705100" cy="1892300"/>
          </a:xfrm>
          <a:prstGeom prst="rect">
            <a:avLst/>
          </a:prstGeom>
          <a:noFill/>
          <a:ln w="9525" cap="flat">
            <a:solidFill>
              <a:srgbClr val="333333"/>
            </a:solidFill>
            <a:prstDash val="solid"/>
            <a:miter lim="800000"/>
            <a:headEnd/>
            <a:tailEnd/>
          </a:ln>
          <a:effectLst>
            <a:outerShdw dist="38099" dir="2700000" algn="ctr" rotWithShape="0">
              <a:srgbClr val="808080">
                <a:alpha val="75000"/>
              </a:srgbClr>
            </a:outerShdw>
          </a:effectLst>
        </p:spPr>
      </p:pic>
      <p:sp>
        <p:nvSpPr>
          <p:cNvPr id="27656" name="Rectangle 8"/>
          <p:cNvSpPr>
            <a:spLocks/>
          </p:cNvSpPr>
          <p:nvPr/>
        </p:nvSpPr>
        <p:spPr bwMode="auto">
          <a:xfrm>
            <a:off x="7696200" y="5346700"/>
            <a:ext cx="2184400" cy="4572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  <a:effectLst>
            <a:outerShdw algn="ctr" rotWithShape="0">
              <a:schemeClr val="bg2">
                <a:alpha val="74998"/>
              </a:scheme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kumimoji="0" lang="en-US" altLang="zh-TW" sz="2400">
                <a:solidFill>
                  <a:srgbClr val="FFFFFF"/>
                </a:solidFill>
                <a:latin typeface="Gill Sans" charset="0"/>
                <a:ea typeface="新細明體" charset="-120"/>
                <a:cs typeface="Heiti TC Light" charset="0"/>
                <a:sym typeface="Gill Sans" charset="0"/>
              </a:rPr>
              <a:t>TCP/IP</a:t>
            </a:r>
          </a:p>
        </p:txBody>
      </p:sp>
      <p:sp>
        <p:nvSpPr>
          <p:cNvPr id="27657" name="Rectangle 9"/>
          <p:cNvSpPr>
            <a:spLocks/>
          </p:cNvSpPr>
          <p:nvPr/>
        </p:nvSpPr>
        <p:spPr bwMode="auto">
          <a:xfrm>
            <a:off x="10020300" y="7251700"/>
            <a:ext cx="2882900" cy="4572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  <a:effectLst>
            <a:outerShdw algn="ctr" rotWithShape="0">
              <a:schemeClr val="bg2">
                <a:alpha val="74998"/>
              </a:scheme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kumimoji="0" lang="en-US" altLang="zh-TW" sz="2400">
                <a:solidFill>
                  <a:srgbClr val="FFFFFF"/>
                </a:solidFill>
                <a:latin typeface="Gill Sans" charset="0"/>
                <a:ea typeface="新細明體" charset="-120"/>
                <a:cs typeface="Heiti TC Light" charset="0"/>
                <a:sym typeface="Gill Sans" charset="0"/>
              </a:rPr>
              <a:t>Web Report</a:t>
            </a:r>
          </a:p>
        </p:txBody>
      </p:sp>
      <p:sp>
        <p:nvSpPr>
          <p:cNvPr id="38921" name="Line 10"/>
          <p:cNvSpPr>
            <a:spLocks noChangeShapeType="1"/>
          </p:cNvSpPr>
          <p:nvPr/>
        </p:nvSpPr>
        <p:spPr bwMode="auto">
          <a:xfrm>
            <a:off x="2552700" y="6311900"/>
            <a:ext cx="4681538" cy="38100"/>
          </a:xfrm>
          <a:prstGeom prst="line">
            <a:avLst/>
          </a:prstGeom>
          <a:noFill/>
          <a:ln w="127000">
            <a:solidFill>
              <a:srgbClr val="A8184B"/>
            </a:solidFill>
            <a:prstDash val="sysDot"/>
            <a:miter lim="800000"/>
            <a:headEnd/>
            <a:tailEnd/>
          </a:ln>
        </p:spPr>
        <p:txBody>
          <a:bodyPr lIns="0" tIns="0" rIns="0" bIns="0"/>
          <a:lstStyle/>
          <a:p>
            <a:endParaRPr lang="zh-TW" altLang="en-US"/>
          </a:p>
        </p:txBody>
      </p:sp>
      <p:pic>
        <p:nvPicPr>
          <p:cNvPr id="27659" name="Picture 11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7038" y="5886450"/>
            <a:ext cx="2184400" cy="774700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  <a:effectLst>
            <a:outerShdw dist="38099" dir="2700000" algn="ctr" rotWithShape="0">
              <a:srgbClr val="808080">
                <a:alpha val="75000"/>
              </a:srgbClr>
            </a:outerShdw>
          </a:effectLst>
        </p:spPr>
      </p:pic>
      <p:sp>
        <p:nvSpPr>
          <p:cNvPr id="38923" name="Line 12"/>
          <p:cNvSpPr>
            <a:spLocks noChangeShapeType="1"/>
          </p:cNvSpPr>
          <p:nvPr/>
        </p:nvSpPr>
        <p:spPr bwMode="auto">
          <a:xfrm>
            <a:off x="7454900" y="4076700"/>
            <a:ext cx="7938" cy="795338"/>
          </a:xfrm>
          <a:prstGeom prst="line">
            <a:avLst/>
          </a:prstGeom>
          <a:noFill/>
          <a:ln w="127000">
            <a:solidFill>
              <a:srgbClr val="A8184B"/>
            </a:solidFill>
            <a:prstDash val="sysDot"/>
            <a:miter lim="800000"/>
            <a:headEnd/>
            <a:tailEnd/>
          </a:ln>
        </p:spPr>
        <p:txBody>
          <a:bodyPr lIns="0" tIns="0" rIns="0" bIns="0"/>
          <a:lstStyle/>
          <a:p>
            <a:endParaRPr lang="zh-TW" altLang="en-US"/>
          </a:p>
        </p:txBody>
      </p:sp>
      <p:sp>
        <p:nvSpPr>
          <p:cNvPr id="38924" name="Rectangle 13"/>
          <p:cNvSpPr>
            <a:spLocks/>
          </p:cNvSpPr>
          <p:nvPr/>
        </p:nvSpPr>
        <p:spPr bwMode="auto">
          <a:xfrm>
            <a:off x="2946400" y="4679950"/>
            <a:ext cx="4787900" cy="800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kumimoji="0" lang="en-US" altLang="zh-TW" sz="4800" b="1" i="1">
                <a:solidFill>
                  <a:srgbClr val="001445"/>
                </a:solidFill>
                <a:ea typeface="新細明體" charset="-120"/>
              </a:rPr>
              <a:t>1 ~ 1000 device</a:t>
            </a:r>
          </a:p>
        </p:txBody>
      </p:sp>
      <p:sp>
        <p:nvSpPr>
          <p:cNvPr id="38925" name="Rectangle 14"/>
          <p:cNvSpPr>
            <a:spLocks/>
          </p:cNvSpPr>
          <p:nvPr/>
        </p:nvSpPr>
        <p:spPr bwMode="auto">
          <a:xfrm>
            <a:off x="1638300" y="7537450"/>
            <a:ext cx="5435600" cy="800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kumimoji="0" lang="en-US" altLang="zh-TW" sz="4800" b="1" i="1">
                <a:solidFill>
                  <a:srgbClr val="001445"/>
                </a:solidFill>
                <a:ea typeface="新細明體" charset="-120"/>
              </a:rPr>
              <a:t>Max. 1000 device</a:t>
            </a:r>
          </a:p>
        </p:txBody>
      </p:sp>
      <p:pic>
        <p:nvPicPr>
          <p:cNvPr id="27663" name="Picture 15"/>
          <p:cNvPicPr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969750" y="6338888"/>
            <a:ext cx="1041400" cy="1041400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  <a:effectLst>
            <a:outerShdw dist="12700" dir="2700000" algn="ctr" rotWithShape="0">
              <a:schemeClr val="bg2">
                <a:alpha val="50000"/>
              </a:schemeClr>
            </a:outerShdw>
          </a:effectLst>
        </p:spPr>
      </p:pic>
      <p:sp>
        <p:nvSpPr>
          <p:cNvPr id="38927" name="Rectangle 17"/>
          <p:cNvSpPr>
            <a:spLocks/>
          </p:cNvSpPr>
          <p:nvPr/>
        </p:nvSpPr>
        <p:spPr bwMode="auto">
          <a:xfrm>
            <a:off x="441325" y="1492250"/>
            <a:ext cx="14376400" cy="1041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38100" tIns="38100" rIns="38100" bIns="38100" anchor="ctr"/>
          <a:lstStyle/>
          <a:p>
            <a:r>
              <a:rPr kumimoji="0" lang="en-US" altLang="zh-TW" sz="6400" b="1">
                <a:solidFill>
                  <a:schemeClr val="tx1"/>
                </a:solidFill>
                <a:latin typeface="Helvetica Neue"/>
                <a:ea typeface="新細明體" charset="-120"/>
                <a:sym typeface="Helvetica Neue"/>
              </a:rPr>
              <a:t>GV-3D People Counter </a:t>
            </a:r>
          </a:p>
        </p:txBody>
      </p:sp>
      <p:sp>
        <p:nvSpPr>
          <p:cNvPr id="27666" name="Rectangle 18"/>
          <p:cNvSpPr>
            <a:spLocks/>
          </p:cNvSpPr>
          <p:nvPr/>
        </p:nvSpPr>
        <p:spPr bwMode="auto">
          <a:xfrm>
            <a:off x="1193800" y="2146300"/>
            <a:ext cx="11709400" cy="8128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>
              <a:defRPr/>
            </a:pPr>
            <a:r>
              <a:rPr kumimoji="0" lang="en-US" altLang="zh-TW" sz="36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" charset="0"/>
                <a:ea typeface="新細明體" charset="-120"/>
                <a:cs typeface="Heiti TC Light" charset="0"/>
                <a:sym typeface="Gill Sans" charset="0"/>
              </a:rPr>
              <a:t>Features - Connecting Multiple GV-3D People Counter Device</a:t>
            </a:r>
          </a:p>
        </p:txBody>
      </p:sp>
      <p:sp>
        <p:nvSpPr>
          <p:cNvPr id="38929" name="Rectangle 19"/>
          <p:cNvSpPr>
            <a:spLocks/>
          </p:cNvSpPr>
          <p:nvPr/>
        </p:nvSpPr>
        <p:spPr bwMode="auto">
          <a:xfrm>
            <a:off x="6945313" y="7467600"/>
            <a:ext cx="6070600" cy="825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kumimoji="0" lang="en-US" altLang="zh-TW" sz="4800" b="1">
                <a:solidFill>
                  <a:srgbClr val="A8184B"/>
                </a:solidFill>
                <a:latin typeface="Helvetica Neue"/>
                <a:ea typeface="新細明體" charset="-120"/>
                <a:sym typeface="Helvetica Neue"/>
              </a:rPr>
              <a:t>via Web Report</a:t>
            </a:r>
          </a:p>
        </p:txBody>
      </p:sp>
      <p:pic>
        <p:nvPicPr>
          <p:cNvPr id="27668" name="Picture 2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768600" y="3514725"/>
            <a:ext cx="2971800" cy="1465263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  <a:effectLst>
            <a:outerShdw dist="12700" dir="2700000" algn="ctr" rotWithShape="0">
              <a:schemeClr val="bg2">
                <a:alpha val="50000"/>
              </a:schemeClr>
            </a:outerShdw>
          </a:effectLst>
        </p:spPr>
      </p:pic>
      <p:pic>
        <p:nvPicPr>
          <p:cNvPr id="27669" name="Picture 2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908300" y="5789613"/>
            <a:ext cx="2971800" cy="1465262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  <a:effectLst>
            <a:outerShdw dist="12700" dir="2700000" algn="ctr" rotWithShape="0">
              <a:schemeClr val="bg2">
                <a:alpha val="50000"/>
              </a:schemeClr>
            </a:outerShdw>
          </a:effectLst>
        </p:spPr>
      </p:pic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/>
          </p:cNvSpPr>
          <p:nvPr/>
        </p:nvSpPr>
        <p:spPr bwMode="auto">
          <a:xfrm>
            <a:off x="5511800" y="2095500"/>
            <a:ext cx="7353300" cy="62738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  <a:effectLst>
            <a:outerShdw dist="12699" dir="5400000" algn="ctr" rotWithShape="0">
              <a:schemeClr val="bg2">
                <a:alpha val="50000"/>
              </a:schemeClr>
            </a:outerShdw>
          </a:effectLst>
        </p:spPr>
        <p:txBody>
          <a:bodyPr lIns="0" tIns="0" rIns="0" bIns="0" anchor="ctr"/>
          <a:lstStyle/>
          <a:p>
            <a:pPr>
              <a:spcBef>
                <a:spcPts val="2400"/>
              </a:spcBef>
              <a:defRPr/>
            </a:pPr>
            <a:endParaRPr kumimoji="0" lang="en-US" altLang="zh-TW" sz="2800" dirty="0">
              <a:solidFill>
                <a:srgbClr val="FFFFFF"/>
              </a:solidFill>
              <a:latin typeface="Gill Sans" charset="0"/>
              <a:ea typeface="新細明體" charset="-120"/>
              <a:cs typeface="Heiti TC Light" charset="0"/>
              <a:sym typeface="Gill Sans" charset="0"/>
            </a:endParaRPr>
          </a:p>
          <a:p>
            <a:pPr>
              <a:spcBef>
                <a:spcPts val="2400"/>
              </a:spcBef>
              <a:buSzPct val="139000"/>
              <a:buFontTx/>
              <a:buChar char="•"/>
              <a:defRPr/>
            </a:pPr>
            <a:r>
              <a:rPr kumimoji="0" lang="en-US" altLang="zh-TW" sz="2800" dirty="0">
                <a:solidFill>
                  <a:srgbClr val="FFFFFF"/>
                </a:solidFill>
                <a:latin typeface="Gill Sans" charset="0"/>
                <a:ea typeface="新細明體" charset="-120"/>
                <a:cs typeface="Heiti TC Light" charset="0"/>
                <a:sym typeface="Gill Sans" charset="0"/>
              </a:rPr>
              <a:t>Up to 1000 units for large scale video surveillance</a:t>
            </a:r>
          </a:p>
          <a:p>
            <a:pPr>
              <a:spcBef>
                <a:spcPts val="2400"/>
              </a:spcBef>
              <a:buSzPct val="139000"/>
              <a:buFontTx/>
              <a:buChar char="•"/>
              <a:defRPr/>
            </a:pPr>
            <a:r>
              <a:rPr kumimoji="0" lang="en-US" altLang="zh-TW" sz="2800" dirty="0">
                <a:solidFill>
                  <a:srgbClr val="FFFFFF"/>
                </a:solidFill>
                <a:latin typeface="Gill Sans" charset="0"/>
                <a:ea typeface="新細明體" charset="-120"/>
                <a:cs typeface="Heiti TC Light" charset="0"/>
                <a:sym typeface="Gill Sans" charset="0"/>
              </a:rPr>
              <a:t>Collecting counting information from </a:t>
            </a:r>
            <a:r>
              <a:rPr kumimoji="0" lang="en-US" altLang="zh-TW" sz="2800" dirty="0">
                <a:solidFill>
                  <a:srgbClr val="FFFFFF"/>
                </a:solidFill>
                <a:latin typeface="Gill Sans" charset="0"/>
                <a:ea typeface="新細明體" charset="-120"/>
                <a:cs typeface="Heiti TC Light" charset="0"/>
                <a:sym typeface="Gill Sans" charset="0"/>
              </a:rPr>
              <a:t>3D People Counter</a:t>
            </a:r>
            <a:endParaRPr kumimoji="0" lang="en-US" altLang="zh-TW" sz="2800" dirty="0">
              <a:solidFill>
                <a:srgbClr val="FFFFFF"/>
              </a:solidFill>
              <a:latin typeface="Gill Sans" charset="0"/>
              <a:ea typeface="新細明體" charset="-120"/>
              <a:cs typeface="Heiti TC Light" charset="0"/>
              <a:sym typeface="Gill Sans" charset="0"/>
            </a:endParaRPr>
          </a:p>
          <a:p>
            <a:pPr>
              <a:spcBef>
                <a:spcPts val="2400"/>
              </a:spcBef>
              <a:buSzPct val="139000"/>
              <a:buFontTx/>
              <a:buChar char="•"/>
              <a:defRPr/>
            </a:pPr>
            <a:r>
              <a:rPr kumimoji="0" lang="en-US" altLang="zh-TW" sz="2800" dirty="0">
                <a:solidFill>
                  <a:srgbClr val="FFFFFF"/>
                </a:solidFill>
                <a:latin typeface="Gill Sans" charset="0"/>
                <a:ea typeface="新細明體" charset="-120"/>
                <a:cs typeface="Heiti TC Light" charset="0"/>
                <a:sym typeface="Gill Sans" charset="0"/>
              </a:rPr>
              <a:t>Email notification and I/O trigger when the number of people remaining exceeds the specific maximum</a:t>
            </a:r>
          </a:p>
          <a:p>
            <a:pPr>
              <a:spcBef>
                <a:spcPts val="2400"/>
              </a:spcBef>
              <a:buSzPct val="139000"/>
              <a:buFontTx/>
              <a:buChar char="•"/>
              <a:defRPr/>
            </a:pPr>
            <a:r>
              <a:rPr kumimoji="0" lang="en-US" altLang="zh-TW" sz="2800" dirty="0">
                <a:solidFill>
                  <a:srgbClr val="FFFFFF"/>
                </a:solidFill>
                <a:latin typeface="Gill Sans" charset="0"/>
                <a:ea typeface="新細明體" charset="-120"/>
                <a:cs typeface="Heiti TC Light" charset="0"/>
                <a:sym typeface="Gill Sans" charset="0"/>
              </a:rPr>
              <a:t>Group desired counting channels for data analysis</a:t>
            </a:r>
          </a:p>
        </p:txBody>
      </p:sp>
      <p:pic>
        <p:nvPicPr>
          <p:cNvPr id="39938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2100" y="3848100"/>
            <a:ext cx="4864100" cy="3241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39939" name="Rectangle 4"/>
          <p:cNvSpPr>
            <a:spLocks/>
          </p:cNvSpPr>
          <p:nvPr/>
        </p:nvSpPr>
        <p:spPr bwMode="auto">
          <a:xfrm>
            <a:off x="390525" y="1492250"/>
            <a:ext cx="11658600" cy="1041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38100" tIns="38100" rIns="38100" bIns="38100" anchor="ctr"/>
          <a:lstStyle/>
          <a:p>
            <a:r>
              <a:rPr kumimoji="0" lang="en-US" altLang="zh-TW" sz="6400" b="1">
                <a:solidFill>
                  <a:schemeClr val="tx1"/>
                </a:solidFill>
                <a:latin typeface="Helvetica Neue"/>
                <a:ea typeface="新細明體" charset="-120"/>
                <a:sym typeface="Helvetica Neue"/>
              </a:rPr>
              <a:t>PEOPLE COUNTS</a:t>
            </a:r>
          </a:p>
        </p:txBody>
      </p:sp>
      <p:sp>
        <p:nvSpPr>
          <p:cNvPr id="30725" name="Rectangle 5"/>
          <p:cNvSpPr>
            <a:spLocks/>
          </p:cNvSpPr>
          <p:nvPr/>
        </p:nvSpPr>
        <p:spPr bwMode="auto">
          <a:xfrm>
            <a:off x="525463" y="2428875"/>
            <a:ext cx="8445500" cy="8128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>
              <a:defRPr/>
            </a:pPr>
            <a:r>
              <a:rPr kumimoji="0" lang="en-US" altLang="zh-TW" sz="36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" charset="0"/>
                <a:ea typeface="新細明體" charset="-120"/>
                <a:cs typeface="Heiti TC Light" charset="0"/>
                <a:sym typeface="Gill Sans" charset="0"/>
              </a:rPr>
              <a:t>Competitive Advantages: GV-Web Report</a:t>
            </a:r>
          </a:p>
        </p:txBody>
      </p:sp>
    </p:spTree>
  </p:cSld>
  <p:clrMapOvr>
    <a:masterClrMapping/>
  </p:clrMapOvr>
  <p:transition spd="med"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/>
          </p:cNvSpPr>
          <p:nvPr/>
        </p:nvSpPr>
        <p:spPr bwMode="auto">
          <a:xfrm>
            <a:off x="5537200" y="2286000"/>
            <a:ext cx="7315200" cy="53848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  <a:effectLst>
            <a:outerShdw dist="12699" dir="5400000" algn="ctr" rotWithShape="0">
              <a:schemeClr val="bg2">
                <a:alpha val="50000"/>
              </a:schemeClr>
            </a:outerShdw>
          </a:effectLst>
        </p:spPr>
        <p:txBody>
          <a:bodyPr lIns="0" tIns="0" rIns="0" bIns="0" anchor="ctr"/>
          <a:lstStyle/>
          <a:p>
            <a:pPr marL="407988" indent="-407988">
              <a:spcBef>
                <a:spcPts val="2400"/>
              </a:spcBef>
              <a:buSzPct val="139000"/>
              <a:buFontTx/>
              <a:buBlip>
                <a:blip r:embed="rId2"/>
              </a:buBlip>
              <a:defRPr/>
            </a:pPr>
            <a:r>
              <a:rPr kumimoji="0" lang="en-US" altLang="zh-TW" sz="2800" dirty="0">
                <a:solidFill>
                  <a:srgbClr val="FFFFFF"/>
                </a:solidFill>
                <a:latin typeface="Gill Sans" charset="0"/>
                <a:ea typeface="新細明體" charset="-120"/>
                <a:cs typeface="Heiti TC Light" charset="0"/>
                <a:sym typeface="Gill Sans" charset="0"/>
              </a:rPr>
              <a:t>Counting result from </a:t>
            </a:r>
            <a:r>
              <a:rPr kumimoji="0" lang="en-US" altLang="zh-TW" sz="2800" dirty="0" err="1">
                <a:solidFill>
                  <a:srgbClr val="FFFFFF"/>
                </a:solidFill>
                <a:latin typeface="Gill Sans" charset="0"/>
                <a:ea typeface="新細明體" charset="-120"/>
                <a:cs typeface="Heiti TC Light" charset="0"/>
                <a:sym typeface="Gill Sans" charset="0"/>
              </a:rPr>
              <a:t>iPhone</a:t>
            </a:r>
            <a:r>
              <a:rPr kumimoji="0" lang="en-US" altLang="zh-TW" sz="2800" dirty="0">
                <a:solidFill>
                  <a:srgbClr val="FFFFFF"/>
                </a:solidFill>
                <a:latin typeface="Gill Sans" charset="0"/>
                <a:ea typeface="新細明體" charset="-120"/>
                <a:cs typeface="Heiti TC Light" charset="0"/>
                <a:sym typeface="Gill Sans" charset="0"/>
              </a:rPr>
              <a:t> / Android Phone</a:t>
            </a:r>
          </a:p>
          <a:p>
            <a:pPr marL="407988" indent="-407988">
              <a:spcBef>
                <a:spcPts val="2400"/>
              </a:spcBef>
              <a:buSzPct val="139000"/>
              <a:buFontTx/>
              <a:buBlip>
                <a:blip r:embed="rId2"/>
              </a:buBlip>
              <a:defRPr/>
            </a:pPr>
            <a:r>
              <a:rPr kumimoji="0" lang="en-US" altLang="zh-TW" sz="2800" dirty="0">
                <a:solidFill>
                  <a:srgbClr val="FFFFFF"/>
                </a:solidFill>
                <a:latin typeface="Gill Sans" charset="0"/>
                <a:ea typeface="新細明體" charset="-120"/>
                <a:cs typeface="Heiti TC Light" charset="0"/>
                <a:sym typeface="Gill Sans" charset="0"/>
              </a:rPr>
              <a:t>Generate counting results in hourly / monthly/yearly statistic with Pie / Bar / Line charts</a:t>
            </a:r>
          </a:p>
          <a:p>
            <a:pPr marL="407988" indent="-407988">
              <a:spcBef>
                <a:spcPts val="2400"/>
              </a:spcBef>
              <a:buSzPct val="139000"/>
              <a:buFontTx/>
              <a:buBlip>
                <a:blip r:embed="rId2"/>
              </a:buBlip>
              <a:defRPr/>
            </a:pPr>
            <a:r>
              <a:rPr kumimoji="0" lang="en-US" altLang="zh-TW" sz="2800" dirty="0">
                <a:solidFill>
                  <a:srgbClr val="FFFFFF"/>
                </a:solidFill>
                <a:latin typeface="Gill Sans" charset="0"/>
                <a:ea typeface="新細明體" charset="-120"/>
                <a:cs typeface="Heiti TC Light" charset="0"/>
                <a:sym typeface="Gill Sans" charset="0"/>
              </a:rPr>
              <a:t>Access people counting  / see the live view / playback from DVR/NVR via Web Report’s IE interface</a:t>
            </a:r>
          </a:p>
        </p:txBody>
      </p:sp>
      <p:sp>
        <p:nvSpPr>
          <p:cNvPr id="31747" name="Rectangle 3"/>
          <p:cNvSpPr>
            <a:spLocks/>
          </p:cNvSpPr>
          <p:nvPr/>
        </p:nvSpPr>
        <p:spPr bwMode="auto">
          <a:xfrm>
            <a:off x="454025" y="2428875"/>
            <a:ext cx="8445500" cy="8128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>
              <a:defRPr/>
            </a:pPr>
            <a:r>
              <a:rPr kumimoji="0" lang="en-US" altLang="zh-TW" sz="36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" charset="0"/>
                <a:ea typeface="新細明體" charset="-120"/>
                <a:cs typeface="Heiti TC Light" charset="0"/>
                <a:sym typeface="Gill Sans" charset="0"/>
              </a:rPr>
              <a:t>Competitive Advantages: GV-Web Report</a:t>
            </a:r>
          </a:p>
        </p:txBody>
      </p:sp>
      <p:sp>
        <p:nvSpPr>
          <p:cNvPr id="40963" name="Rectangle 4"/>
          <p:cNvSpPr>
            <a:spLocks/>
          </p:cNvSpPr>
          <p:nvPr/>
        </p:nvSpPr>
        <p:spPr bwMode="auto">
          <a:xfrm>
            <a:off x="390525" y="1492250"/>
            <a:ext cx="11658600" cy="1041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38100" tIns="38100" rIns="38100" bIns="38100" anchor="ctr"/>
          <a:lstStyle/>
          <a:p>
            <a:r>
              <a:rPr kumimoji="0" lang="en-US" altLang="zh-TW" sz="6400" b="1">
                <a:solidFill>
                  <a:schemeClr val="tx1"/>
                </a:solidFill>
                <a:latin typeface="Helvetica Neue"/>
                <a:ea typeface="新細明體" charset="-120"/>
                <a:sym typeface="Helvetica Neue"/>
              </a:rPr>
              <a:t>PEOPLE COUNTS</a:t>
            </a:r>
          </a:p>
        </p:txBody>
      </p:sp>
      <p:pic>
        <p:nvPicPr>
          <p:cNvPr id="31749" name="Picture 5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0975" y="3987800"/>
            <a:ext cx="5283200" cy="3289300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  <a:effectLst>
            <a:outerShdw algn="ctr" rotWithShape="0">
              <a:schemeClr val="bg2">
                <a:alpha val="75000"/>
              </a:schemeClr>
            </a:outerShdw>
          </a:effectLst>
        </p:spPr>
      </p:pic>
    </p:spTree>
  </p:cSld>
  <p:clrMapOvr>
    <a:masterClrMapping/>
  </p:clrMapOvr>
  <p:transition spd="med">
    <p:wip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985" name="Group 10"/>
          <p:cNvGrpSpPr>
            <a:grpSpLocks/>
          </p:cNvGrpSpPr>
          <p:nvPr/>
        </p:nvGrpSpPr>
        <p:grpSpPr bwMode="auto">
          <a:xfrm>
            <a:off x="2549525" y="2214563"/>
            <a:ext cx="7899400" cy="5461000"/>
            <a:chOff x="0" y="0"/>
            <a:chExt cx="4976" cy="3440"/>
          </a:xfrm>
        </p:grpSpPr>
        <p:grpSp>
          <p:nvGrpSpPr>
            <p:cNvPr id="41986" name="Group 3"/>
            <p:cNvGrpSpPr>
              <a:grpSpLocks/>
            </p:cNvGrpSpPr>
            <p:nvPr/>
          </p:nvGrpSpPr>
          <p:grpSpPr bwMode="auto">
            <a:xfrm>
              <a:off x="0" y="0"/>
              <a:ext cx="4976" cy="3440"/>
              <a:chOff x="0" y="0"/>
              <a:chExt cx="4976" cy="3440"/>
            </a:xfrm>
          </p:grpSpPr>
          <p:sp>
            <p:nvSpPr>
              <p:cNvPr id="41993" name="Rectangle 1"/>
              <p:cNvSpPr>
                <a:spLocks/>
              </p:cNvSpPr>
              <p:nvPr/>
            </p:nvSpPr>
            <p:spPr bwMode="auto">
              <a:xfrm>
                <a:off x="180" y="197"/>
                <a:ext cx="4662" cy="2960"/>
              </a:xfrm>
              <a:prstGeom prst="rect">
                <a:avLst/>
              </a:prstGeom>
              <a:gradFill rotWithShape="0">
                <a:gsLst>
                  <a:gs pos="0">
                    <a:srgbClr val="0D0D0D"/>
                  </a:gs>
                  <a:gs pos="100000">
                    <a:srgbClr val="282828"/>
                  </a:gs>
                </a:gsLst>
                <a:lin ang="5400000" scaled="1"/>
              </a:gradFill>
              <a:ln w="12700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algn="ctr"/>
                <a:endParaRPr kumimoji="0" lang="zh-TW" altLang="en-US"/>
              </a:p>
            </p:txBody>
          </p:sp>
          <p:pic>
            <p:nvPicPr>
              <p:cNvPr id="41994" name="Picture 2"/>
              <p:cNvPicPr>
                <a:picLocks noChangeAspect="1" noChangeArrowheads="1"/>
              </p:cNvPicPr>
              <p:nvPr/>
            </p:nvPicPr>
            <p:blipFill>
              <a:blip r:embed="rId2"/>
              <a:srcRect l="2849" t="62433" r="65399" b="16066"/>
              <a:stretch>
                <a:fillRect/>
              </a:stretch>
            </p:blipFill>
            <p:spPr bwMode="auto">
              <a:xfrm>
                <a:off x="0" y="0"/>
                <a:ext cx="4976" cy="344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</p:pic>
        </p:grpSp>
        <p:grpSp>
          <p:nvGrpSpPr>
            <p:cNvPr id="41987" name="Group 9"/>
            <p:cNvGrpSpPr>
              <a:grpSpLocks/>
            </p:cNvGrpSpPr>
            <p:nvPr/>
          </p:nvGrpSpPr>
          <p:grpSpPr bwMode="auto">
            <a:xfrm>
              <a:off x="614" y="576"/>
              <a:ext cx="3744" cy="2196"/>
              <a:chOff x="0" y="0"/>
              <a:chExt cx="3743" cy="2196"/>
            </a:xfrm>
          </p:grpSpPr>
          <p:sp>
            <p:nvSpPr>
              <p:cNvPr id="41988" name="Rectangle 4"/>
              <p:cNvSpPr>
                <a:spLocks/>
              </p:cNvSpPr>
              <p:nvPr/>
            </p:nvSpPr>
            <p:spPr bwMode="auto">
              <a:xfrm>
                <a:off x="0" y="0"/>
                <a:ext cx="3743" cy="96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0" tIns="0" rIns="0" bIns="0" anchor="ctr">
                <a:spAutoFit/>
              </a:bodyPr>
              <a:lstStyle/>
              <a:p>
                <a:pPr algn="ctr"/>
                <a:r>
                  <a:rPr kumimoji="0" lang="en-US" altLang="zh-TW" sz="9600">
                    <a:solidFill>
                      <a:srgbClr val="FFFFFF"/>
                    </a:solidFill>
                    <a:latin typeface="Helvetica Neue Light"/>
                    <a:ea typeface="新細明體" charset="-120"/>
                    <a:sym typeface="Helvetica Neue Light"/>
                  </a:rPr>
                  <a:t>Thank You!</a:t>
                </a:r>
              </a:p>
            </p:txBody>
          </p:sp>
          <p:sp>
            <p:nvSpPr>
              <p:cNvPr id="41989" name="Rectangle 5"/>
              <p:cNvSpPr>
                <a:spLocks/>
              </p:cNvSpPr>
              <p:nvPr/>
            </p:nvSpPr>
            <p:spPr bwMode="auto">
              <a:xfrm>
                <a:off x="0" y="1108"/>
                <a:ext cx="1695" cy="27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0" tIns="0" rIns="0" bIns="0" anchor="ctr">
                <a:spAutoFit/>
              </a:bodyPr>
              <a:lstStyle/>
              <a:p>
                <a:r>
                  <a:rPr kumimoji="0" lang="en-US" altLang="zh-TW" sz="2200">
                    <a:solidFill>
                      <a:srgbClr val="FFFFFF"/>
                    </a:solidFill>
                    <a:latin typeface="Helvetica Neue Light"/>
                    <a:ea typeface="新細明體" charset="-120"/>
                    <a:sym typeface="Helvetica Neue Light"/>
                  </a:rPr>
                  <a:t>For more information:</a:t>
                </a:r>
              </a:p>
            </p:txBody>
          </p:sp>
          <p:sp>
            <p:nvSpPr>
              <p:cNvPr id="41990" name="Rectangle 6"/>
              <p:cNvSpPr>
                <a:spLocks/>
              </p:cNvSpPr>
              <p:nvPr/>
            </p:nvSpPr>
            <p:spPr bwMode="auto">
              <a:xfrm>
                <a:off x="3" y="1380"/>
                <a:ext cx="3078" cy="27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0" tIns="0" rIns="0" bIns="0" anchor="ctr">
                <a:spAutoFit/>
              </a:bodyPr>
              <a:lstStyle/>
              <a:p>
                <a:r>
                  <a:rPr kumimoji="0" lang="en-US" altLang="zh-TW" sz="2200">
                    <a:solidFill>
                      <a:srgbClr val="FFFFFF"/>
                    </a:solidFill>
                    <a:latin typeface="Helvetica Neue Light"/>
                    <a:ea typeface="新細明體" charset="-120"/>
                    <a:sym typeface="Helvetica Neue Light"/>
                  </a:rPr>
                  <a:t>Web Site: </a:t>
                </a:r>
                <a:r>
                  <a:rPr kumimoji="0" lang="en-US" altLang="zh-TW" sz="2200" u="sng">
                    <a:solidFill>
                      <a:srgbClr val="FFFFFF"/>
                    </a:solidFill>
                    <a:latin typeface="Helvetica Neue Light"/>
                    <a:ea typeface="新細明體" charset="-120"/>
                    <a:sym typeface="Helvetica Neue Light"/>
                    <a:hlinkClick r:id="rId3"/>
                  </a:rPr>
                  <a:t>http://www.geovision.com.tw</a:t>
                </a:r>
                <a:endParaRPr kumimoji="0" lang="en-US" altLang="zh-TW" sz="2200" u="sng">
                  <a:solidFill>
                    <a:srgbClr val="FFFFFF"/>
                  </a:solidFill>
                  <a:latin typeface="Helvetica Neue Light"/>
                  <a:ea typeface="新細明體" charset="-120"/>
                  <a:sym typeface="Helvetica Neue Light"/>
                </a:endParaRPr>
              </a:p>
            </p:txBody>
          </p:sp>
          <p:sp>
            <p:nvSpPr>
              <p:cNvPr id="41991" name="Rectangle 7"/>
              <p:cNvSpPr>
                <a:spLocks/>
              </p:cNvSpPr>
              <p:nvPr/>
            </p:nvSpPr>
            <p:spPr bwMode="auto">
              <a:xfrm>
                <a:off x="3" y="1652"/>
                <a:ext cx="2697" cy="27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0" tIns="0" rIns="0" bIns="0" anchor="ctr">
                <a:spAutoFit/>
              </a:bodyPr>
              <a:lstStyle/>
              <a:p>
                <a:r>
                  <a:rPr kumimoji="0" lang="en-US" altLang="zh-TW" sz="2200">
                    <a:solidFill>
                      <a:srgbClr val="FFFFFF"/>
                    </a:solidFill>
                    <a:latin typeface="Helvetica Neue Light"/>
                    <a:ea typeface="新細明體" charset="-120"/>
                    <a:sym typeface="Helvetica Neue Light"/>
                  </a:rPr>
                  <a:t>E-Mail: </a:t>
                </a:r>
                <a:r>
                  <a:rPr kumimoji="0" lang="en-US" altLang="zh-TW" sz="2200" u="sng">
                    <a:solidFill>
                      <a:srgbClr val="FFFFFF"/>
                    </a:solidFill>
                    <a:latin typeface="Helvetica Neue Light"/>
                    <a:ea typeface="新細明體" charset="-120"/>
                    <a:sym typeface="Helvetica Neue Light"/>
                    <a:hlinkClick r:id="rId4"/>
                  </a:rPr>
                  <a:t>support@geovision.com.tw</a:t>
                </a:r>
                <a:endParaRPr kumimoji="0" lang="en-US" altLang="zh-TW" sz="2200" u="sng">
                  <a:solidFill>
                    <a:srgbClr val="FFFFFF"/>
                  </a:solidFill>
                  <a:latin typeface="Helvetica Neue Light"/>
                  <a:ea typeface="新細明體" charset="-120"/>
                  <a:sym typeface="Helvetica Neue Light"/>
                </a:endParaRPr>
              </a:p>
            </p:txBody>
          </p:sp>
          <p:sp>
            <p:nvSpPr>
              <p:cNvPr id="41992" name="Rectangle 8"/>
              <p:cNvSpPr>
                <a:spLocks/>
              </p:cNvSpPr>
              <p:nvPr/>
            </p:nvSpPr>
            <p:spPr bwMode="auto">
              <a:xfrm>
                <a:off x="4" y="1924"/>
                <a:ext cx="2134" cy="27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0" tIns="0" rIns="0" bIns="0" anchor="ctr">
                <a:spAutoFit/>
              </a:bodyPr>
              <a:lstStyle/>
              <a:p>
                <a:r>
                  <a:rPr kumimoji="0" lang="en-US" altLang="zh-TW" sz="2200">
                    <a:solidFill>
                      <a:srgbClr val="FFFFFF"/>
                    </a:solidFill>
                    <a:latin typeface="Helvetica Neue Light"/>
                    <a:ea typeface="新細明體" charset="-120"/>
                    <a:sym typeface="Helvetica Neue Light"/>
                  </a:rPr>
                  <a:t>Phone: +866-2-8797-8376</a:t>
                </a:r>
              </a:p>
            </p:txBody>
          </p:sp>
        </p:grpSp>
      </p:grpSp>
    </p:spTree>
  </p:cSld>
  <p:clrMapOvr>
    <a:masterClrMapping/>
  </p:clrMapOvr>
  <p:transition spd="med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Line 1"/>
          <p:cNvSpPr>
            <a:spLocks noChangeShapeType="1"/>
          </p:cNvSpPr>
          <p:nvPr/>
        </p:nvSpPr>
        <p:spPr bwMode="auto">
          <a:xfrm>
            <a:off x="1917700" y="5067300"/>
            <a:ext cx="0" cy="1489075"/>
          </a:xfrm>
          <a:prstGeom prst="line">
            <a:avLst/>
          </a:prstGeom>
          <a:noFill/>
          <a:ln w="127000">
            <a:solidFill>
              <a:srgbClr val="A8184B"/>
            </a:solidFill>
            <a:prstDash val="sysDot"/>
            <a:miter lim="800000"/>
            <a:headEnd/>
            <a:tailEnd/>
          </a:ln>
        </p:spPr>
        <p:txBody>
          <a:bodyPr lIns="0" tIns="0" rIns="0" bIns="0"/>
          <a:lstStyle/>
          <a:p>
            <a:endParaRPr lang="zh-TW" altLang="en-US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49313" y="6248400"/>
            <a:ext cx="2303462" cy="1727200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  <a:effectLst>
            <a:outerShdw dist="12699" dir="5400000" algn="ctr" rotWithShape="0">
              <a:schemeClr val="bg2">
                <a:alpha val="50000"/>
              </a:schemeClr>
            </a:outerShdw>
          </a:effectLst>
        </p:spPr>
      </p:pic>
      <p:sp>
        <p:nvSpPr>
          <p:cNvPr id="26627" name="Line 3"/>
          <p:cNvSpPr>
            <a:spLocks noChangeShapeType="1"/>
          </p:cNvSpPr>
          <p:nvPr/>
        </p:nvSpPr>
        <p:spPr bwMode="auto">
          <a:xfrm>
            <a:off x="2260600" y="4521200"/>
            <a:ext cx="3322638" cy="12700"/>
          </a:xfrm>
          <a:prstGeom prst="line">
            <a:avLst/>
          </a:prstGeom>
          <a:noFill/>
          <a:ln w="127000">
            <a:solidFill>
              <a:srgbClr val="A8184B"/>
            </a:solidFill>
            <a:prstDash val="sysDot"/>
            <a:miter lim="800000"/>
            <a:headEnd/>
            <a:tailEnd/>
          </a:ln>
        </p:spPr>
        <p:txBody>
          <a:bodyPr lIns="0" tIns="0" rIns="0" bIns="0"/>
          <a:lstStyle/>
          <a:p>
            <a:endParaRPr lang="zh-TW" altLang="en-US"/>
          </a:p>
        </p:txBody>
      </p:sp>
      <p:sp>
        <p:nvSpPr>
          <p:cNvPr id="26628" name="Line 4"/>
          <p:cNvSpPr>
            <a:spLocks noChangeShapeType="1"/>
          </p:cNvSpPr>
          <p:nvPr/>
        </p:nvSpPr>
        <p:spPr bwMode="auto">
          <a:xfrm>
            <a:off x="6515100" y="4470400"/>
            <a:ext cx="3322638" cy="12700"/>
          </a:xfrm>
          <a:prstGeom prst="line">
            <a:avLst/>
          </a:prstGeom>
          <a:noFill/>
          <a:ln w="127000">
            <a:solidFill>
              <a:srgbClr val="A8184B"/>
            </a:solidFill>
            <a:prstDash val="sysDot"/>
            <a:miter lim="800000"/>
            <a:headEnd/>
            <a:tailEnd/>
          </a:ln>
        </p:spPr>
        <p:txBody>
          <a:bodyPr lIns="0" tIns="0" rIns="0" bIns="0"/>
          <a:lstStyle/>
          <a:p>
            <a:endParaRPr lang="zh-TW" altLang="en-US"/>
          </a:p>
        </p:txBody>
      </p:sp>
      <p:sp>
        <p:nvSpPr>
          <p:cNvPr id="26629" name="Line 5"/>
          <p:cNvSpPr>
            <a:spLocks noChangeShapeType="1"/>
          </p:cNvSpPr>
          <p:nvPr/>
        </p:nvSpPr>
        <p:spPr bwMode="auto">
          <a:xfrm>
            <a:off x="5664200" y="4851400"/>
            <a:ext cx="0" cy="1489075"/>
          </a:xfrm>
          <a:prstGeom prst="line">
            <a:avLst/>
          </a:prstGeom>
          <a:noFill/>
          <a:ln w="127000">
            <a:solidFill>
              <a:srgbClr val="A8184B"/>
            </a:solidFill>
            <a:prstDash val="sysDot"/>
            <a:miter lim="800000"/>
            <a:headEnd/>
            <a:tailEnd/>
          </a:ln>
        </p:spPr>
        <p:txBody>
          <a:bodyPr lIns="0" tIns="0" rIns="0" bIns="0"/>
          <a:lstStyle/>
          <a:p>
            <a:endParaRPr lang="zh-TW" altLang="en-US"/>
          </a:p>
        </p:txBody>
      </p:sp>
      <p:grpSp>
        <p:nvGrpSpPr>
          <p:cNvPr id="26630" name="Group 9"/>
          <p:cNvGrpSpPr>
            <a:grpSpLocks/>
          </p:cNvGrpSpPr>
          <p:nvPr/>
        </p:nvGrpSpPr>
        <p:grpSpPr bwMode="auto">
          <a:xfrm>
            <a:off x="4298950" y="6205538"/>
            <a:ext cx="3073400" cy="1879600"/>
            <a:chOff x="0" y="0"/>
            <a:chExt cx="1935" cy="1183"/>
          </a:xfrm>
        </p:grpSpPr>
        <p:pic>
          <p:nvPicPr>
            <p:cNvPr id="26642" name="Picture 6"/>
            <p:cNvPicPr>
              <a:picLocks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0"/>
              <a:ext cx="1935" cy="1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343" name="Rectangle 7"/>
            <p:cNvSpPr>
              <a:spLocks/>
            </p:cNvSpPr>
            <p:nvPr/>
          </p:nvSpPr>
          <p:spPr bwMode="auto">
            <a:xfrm>
              <a:off x="364" y="494"/>
              <a:ext cx="344" cy="326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  <a:effectLst>
              <a:outerShdw dist="38099" dir="2700000" algn="ctr" rotWithShape="0">
                <a:srgbClr val="808080">
                  <a:alpha val="50000"/>
                </a:srgbClr>
              </a:outerShdw>
            </a:effectLst>
          </p:spPr>
          <p:txBody>
            <a:bodyPr lIns="0" tIns="0" rIns="40639" bIns="0"/>
            <a:lstStyle/>
            <a:p>
              <a:pPr marL="39688">
                <a:defRPr/>
              </a:pPr>
              <a:r>
                <a:rPr kumimoji="0" lang="en-US" altLang="zh-TW" sz="1800">
                  <a:solidFill>
                    <a:srgbClr val="CC0000"/>
                  </a:solidFill>
                  <a:latin typeface="Arial Bold" charset="0"/>
                  <a:ea typeface="新細明體" charset="-120"/>
                  <a:cs typeface="Arial Bold" charset="0"/>
                  <a:sym typeface="Arial Bold" charset="0"/>
                </a:rPr>
                <a:t>10</a:t>
              </a:r>
            </a:p>
          </p:txBody>
        </p:sp>
        <p:sp>
          <p:nvSpPr>
            <p:cNvPr id="14344" name="Rectangle 8"/>
            <p:cNvSpPr>
              <a:spLocks/>
            </p:cNvSpPr>
            <p:nvPr/>
          </p:nvSpPr>
          <p:spPr bwMode="auto">
            <a:xfrm>
              <a:off x="1150" y="503"/>
              <a:ext cx="384" cy="326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  <a:effectLst>
              <a:outerShdw dist="38099" dir="2700000" algn="ctr" rotWithShape="0">
                <a:srgbClr val="808080">
                  <a:alpha val="50000"/>
                </a:srgbClr>
              </a:outerShdw>
            </a:effectLst>
          </p:spPr>
          <p:txBody>
            <a:bodyPr lIns="0" tIns="0" rIns="40639" bIns="0"/>
            <a:lstStyle/>
            <a:p>
              <a:pPr marL="39688">
                <a:defRPr/>
              </a:pPr>
              <a:r>
                <a:rPr kumimoji="0" lang="en-US" altLang="zh-TW" sz="1800">
                  <a:solidFill>
                    <a:srgbClr val="CC0000"/>
                  </a:solidFill>
                  <a:latin typeface="Arial Bold" charset="0"/>
                  <a:ea typeface="新細明體" charset="-120"/>
                  <a:cs typeface="Arial Bold" charset="0"/>
                  <a:sym typeface="Arial Bold" charset="0"/>
                </a:rPr>
                <a:t>23</a:t>
              </a:r>
            </a:p>
          </p:txBody>
        </p:sp>
      </p:grpSp>
      <p:pic>
        <p:nvPicPr>
          <p:cNvPr id="14347" name="Picture 11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7838" y="3981450"/>
            <a:ext cx="2882900" cy="889000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  <a:effectLst>
            <a:outerShdw dist="38099" dir="2700000" algn="ctr" rotWithShape="0">
              <a:srgbClr val="808080">
                <a:alpha val="75000"/>
              </a:srgbClr>
            </a:outerShdw>
          </a:effectLst>
        </p:spPr>
      </p:pic>
      <p:pic>
        <p:nvPicPr>
          <p:cNvPr id="14348" name="Picture 12"/>
          <p:cNvPicPr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180513" y="2943225"/>
            <a:ext cx="2959100" cy="2400300"/>
          </a:xfrm>
          <a:prstGeom prst="rect">
            <a:avLst/>
          </a:prstGeom>
          <a:noFill/>
          <a:ln w="9525" cap="flat">
            <a:solidFill>
              <a:srgbClr val="333333"/>
            </a:solidFill>
            <a:prstDash val="solid"/>
            <a:miter lim="800000"/>
            <a:headEnd/>
            <a:tailEnd/>
          </a:ln>
          <a:effectLst>
            <a:outerShdw dist="38099" dir="2700000" algn="ctr" rotWithShape="0">
              <a:srgbClr val="808080">
                <a:alpha val="75000"/>
              </a:srgbClr>
            </a:outerShdw>
          </a:effectLst>
        </p:spPr>
      </p:pic>
      <p:pic>
        <p:nvPicPr>
          <p:cNvPr id="14349" name="Picture 13"/>
          <p:cNvPicPr>
            <a:picLocks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094913" y="3857625"/>
            <a:ext cx="2730500" cy="2260600"/>
          </a:xfrm>
          <a:prstGeom prst="rect">
            <a:avLst/>
          </a:prstGeom>
          <a:noFill/>
          <a:ln w="9525" cap="flat">
            <a:solidFill>
              <a:srgbClr val="333333"/>
            </a:solidFill>
            <a:prstDash val="solid"/>
            <a:miter lim="800000"/>
            <a:headEnd/>
            <a:tailEnd/>
          </a:ln>
          <a:effectLst>
            <a:outerShdw dist="38099" dir="2700000" algn="ctr" rotWithShape="0">
              <a:srgbClr val="808080">
                <a:alpha val="75000"/>
              </a:srgbClr>
            </a:outerShdw>
          </a:effectLst>
        </p:spPr>
      </p:pic>
      <p:sp>
        <p:nvSpPr>
          <p:cNvPr id="14350" name="Rectangle 14"/>
          <p:cNvSpPr>
            <a:spLocks/>
          </p:cNvSpPr>
          <p:nvPr/>
        </p:nvSpPr>
        <p:spPr bwMode="auto">
          <a:xfrm>
            <a:off x="2451100" y="4610100"/>
            <a:ext cx="2184400" cy="4572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  <a:effectLst>
            <a:outerShdw algn="ctr" rotWithShape="0">
              <a:schemeClr val="bg2">
                <a:alpha val="74998"/>
              </a:scheme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kumimoji="0" lang="en-US" altLang="zh-TW" sz="2400">
                <a:solidFill>
                  <a:srgbClr val="FFFFFF"/>
                </a:solidFill>
                <a:latin typeface="Gill Sans" charset="0"/>
                <a:ea typeface="新細明體" charset="-120"/>
                <a:cs typeface="Heiti TC Light" charset="0"/>
                <a:sym typeface="Gill Sans" charset="0"/>
              </a:rPr>
              <a:t>USB</a:t>
            </a:r>
          </a:p>
        </p:txBody>
      </p:sp>
      <p:sp>
        <p:nvSpPr>
          <p:cNvPr id="14351" name="Rectangle 15"/>
          <p:cNvSpPr>
            <a:spLocks/>
          </p:cNvSpPr>
          <p:nvPr/>
        </p:nvSpPr>
        <p:spPr bwMode="auto">
          <a:xfrm>
            <a:off x="5689600" y="5689600"/>
            <a:ext cx="2184400" cy="4572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  <a:effectLst>
            <a:outerShdw algn="ctr" rotWithShape="0">
              <a:schemeClr val="bg2">
                <a:alpha val="74998"/>
              </a:scheme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kumimoji="0" lang="en-US" altLang="zh-TW" sz="2400">
                <a:solidFill>
                  <a:srgbClr val="FFFFFF"/>
                </a:solidFill>
                <a:latin typeface="Gill Sans" charset="0"/>
                <a:ea typeface="新細明體" charset="-120"/>
                <a:cs typeface="Heiti TC Light" charset="0"/>
                <a:sym typeface="Gill Sans" charset="0"/>
              </a:rPr>
              <a:t>HDMI /  VGA</a:t>
            </a:r>
          </a:p>
        </p:txBody>
      </p:sp>
      <p:sp>
        <p:nvSpPr>
          <p:cNvPr id="14352" name="Rectangle 16"/>
          <p:cNvSpPr>
            <a:spLocks/>
          </p:cNvSpPr>
          <p:nvPr/>
        </p:nvSpPr>
        <p:spPr bwMode="auto">
          <a:xfrm>
            <a:off x="7213600" y="4610100"/>
            <a:ext cx="2184400" cy="4572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  <a:effectLst>
            <a:outerShdw algn="ctr" rotWithShape="0">
              <a:schemeClr val="bg2">
                <a:alpha val="74998"/>
              </a:scheme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kumimoji="0" lang="en-US" altLang="zh-TW" sz="2400">
                <a:solidFill>
                  <a:srgbClr val="FFFFFF"/>
                </a:solidFill>
                <a:latin typeface="Gill Sans" charset="0"/>
                <a:ea typeface="新細明體" charset="-120"/>
                <a:cs typeface="Heiti TC Light" charset="0"/>
                <a:sym typeface="Gill Sans" charset="0"/>
              </a:rPr>
              <a:t>TCP/IP</a:t>
            </a:r>
          </a:p>
        </p:txBody>
      </p:sp>
      <p:sp>
        <p:nvSpPr>
          <p:cNvPr id="14353" name="Rectangle 17"/>
          <p:cNvSpPr>
            <a:spLocks/>
          </p:cNvSpPr>
          <p:nvPr/>
        </p:nvSpPr>
        <p:spPr bwMode="auto">
          <a:xfrm>
            <a:off x="8382000" y="6184900"/>
            <a:ext cx="3898900" cy="4572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  <a:effectLst>
            <a:outerShdw algn="ctr" rotWithShape="0">
              <a:schemeClr val="bg2">
                <a:alpha val="74998"/>
              </a:scheme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kumimoji="0" lang="en-US" altLang="zh-TW" sz="2400">
                <a:solidFill>
                  <a:srgbClr val="FFFFFF"/>
                </a:solidFill>
                <a:latin typeface="Gill Sans" charset="0"/>
                <a:ea typeface="新細明體" charset="-120"/>
                <a:cs typeface="Heiti TC Light" charset="0"/>
                <a:sym typeface="Gill Sans" charset="0"/>
              </a:rPr>
              <a:t>Build-in Web Report Lite</a:t>
            </a:r>
          </a:p>
        </p:txBody>
      </p:sp>
      <p:sp>
        <p:nvSpPr>
          <p:cNvPr id="14354" name="Rectangle 18"/>
          <p:cNvSpPr>
            <a:spLocks/>
          </p:cNvSpPr>
          <p:nvPr/>
        </p:nvSpPr>
        <p:spPr bwMode="auto">
          <a:xfrm>
            <a:off x="1320800" y="2159000"/>
            <a:ext cx="8445500" cy="8128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>
              <a:defRPr/>
            </a:pPr>
            <a:r>
              <a:rPr kumimoji="0" lang="en-US" altLang="zh-TW" sz="36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" charset="0"/>
                <a:ea typeface="新細明體" charset="-120"/>
                <a:cs typeface="Heiti TC Light" charset="0"/>
                <a:sym typeface="Gill Sans" charset="0"/>
              </a:rPr>
              <a:t>Network Structure</a:t>
            </a:r>
          </a:p>
        </p:txBody>
      </p:sp>
      <p:pic>
        <p:nvPicPr>
          <p:cNvPr id="14355" name="Picture 19"/>
          <p:cNvPicPr>
            <a:picLocks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1882438" y="5338763"/>
            <a:ext cx="1092200" cy="1054100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  <a:effectLst>
            <a:outerShdw dist="12700" dir="2700000" algn="ctr" rotWithShape="0">
              <a:schemeClr val="bg2">
                <a:alpha val="50000"/>
              </a:schemeClr>
            </a:outerShdw>
          </a:effectLst>
        </p:spPr>
      </p:pic>
      <p:pic>
        <p:nvPicPr>
          <p:cNvPr id="14356" name="Picture 20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013200" y="3911600"/>
            <a:ext cx="3302000" cy="1627188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  <a:effectLst>
            <a:outerShdw dist="12700" dir="2700000" algn="ctr" rotWithShape="0">
              <a:schemeClr val="bg2">
                <a:alpha val="50000"/>
              </a:schemeClr>
            </a:outerShdw>
          </a:effectLst>
        </p:spPr>
      </p:pic>
      <p:sp>
        <p:nvSpPr>
          <p:cNvPr id="26641" name="Rectangle 21"/>
          <p:cNvSpPr>
            <a:spLocks/>
          </p:cNvSpPr>
          <p:nvPr/>
        </p:nvSpPr>
        <p:spPr bwMode="auto">
          <a:xfrm>
            <a:off x="441325" y="1492250"/>
            <a:ext cx="14376400" cy="1041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38100" tIns="38100" rIns="38100" bIns="38100" anchor="ctr"/>
          <a:lstStyle/>
          <a:p>
            <a:r>
              <a:rPr kumimoji="0" lang="en-US" altLang="zh-TW" sz="6400" b="1">
                <a:solidFill>
                  <a:schemeClr val="tx1"/>
                </a:solidFill>
                <a:latin typeface="Helvetica Neue"/>
                <a:ea typeface="新細明體" charset="-120"/>
                <a:sym typeface="Helvetica Neue"/>
              </a:rPr>
              <a:t>GV-3D People Counter </a:t>
            </a: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/>
          </p:cNvSpPr>
          <p:nvPr/>
        </p:nvSpPr>
        <p:spPr bwMode="auto">
          <a:xfrm>
            <a:off x="441325" y="1492250"/>
            <a:ext cx="14376400" cy="1041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38100" tIns="38100" rIns="38100" bIns="38100" anchor="ctr"/>
          <a:lstStyle/>
          <a:p>
            <a:r>
              <a:rPr kumimoji="0" lang="en-US" altLang="zh-TW" sz="6400" b="1">
                <a:solidFill>
                  <a:schemeClr val="tx1"/>
                </a:solidFill>
                <a:latin typeface="Helvetica Neue"/>
                <a:ea typeface="新細明體" charset="-120"/>
                <a:sym typeface="Helvetica Neue"/>
              </a:rPr>
              <a:t>GV-3D People Counter </a:t>
            </a:r>
          </a:p>
        </p:txBody>
      </p:sp>
      <p:sp>
        <p:nvSpPr>
          <p:cNvPr id="15364" name="Rectangle 4"/>
          <p:cNvSpPr>
            <a:spLocks/>
          </p:cNvSpPr>
          <p:nvPr/>
        </p:nvSpPr>
        <p:spPr bwMode="auto">
          <a:xfrm>
            <a:off x="1654175" y="2235200"/>
            <a:ext cx="10210800" cy="6223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  <a:effectLst>
            <a:outerShdw dist="12700" dir="2700000" algn="ctr" rotWithShape="0">
              <a:schemeClr val="bg2">
                <a:alpha val="50000"/>
              </a:schemeClr>
            </a:outerShdw>
          </a:effectLst>
        </p:spPr>
        <p:txBody>
          <a:bodyPr lIns="0" tIns="0" rIns="0" bIns="0" anchor="ctr"/>
          <a:lstStyle/>
          <a:p>
            <a:pPr>
              <a:defRPr/>
            </a:pPr>
            <a:r>
              <a:rPr kumimoji="0" lang="en-US" altLang="zh-TW" sz="3600">
                <a:solidFill>
                  <a:schemeClr val="tx1"/>
                </a:solidFill>
                <a:latin typeface="Gill Sans" charset="0"/>
                <a:ea typeface="新細明體" charset="-120"/>
                <a:cs typeface="Heiti TC Light" charset="0"/>
                <a:sym typeface="Gill Sans" charset="0"/>
              </a:rPr>
              <a:t>Easy Setup for People Counting</a:t>
            </a:r>
          </a:p>
        </p:txBody>
      </p:sp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5100" y="3581400"/>
            <a:ext cx="6148388" cy="3721100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  <a:effectLst>
            <a:outerShdw dist="12700" dir="2700000" algn="ctr" rotWithShape="0">
              <a:schemeClr val="bg2">
                <a:alpha val="50000"/>
              </a:schemeClr>
            </a:outerShdw>
          </a:effectLst>
        </p:spPr>
      </p:pic>
      <p:graphicFrame>
        <p:nvGraphicFramePr>
          <p:cNvPr id="15366" name="Group 6"/>
          <p:cNvGraphicFramePr>
            <a:graphicFrameLocks noGrp="1"/>
          </p:cNvGraphicFramePr>
          <p:nvPr/>
        </p:nvGraphicFramePr>
        <p:xfrm>
          <a:off x="6781800" y="3405188"/>
          <a:ext cx="5867400" cy="5111750"/>
        </p:xfrm>
        <a:graphic>
          <a:graphicData uri="http://schemas.openxmlformats.org/drawingml/2006/table">
            <a:tbl>
              <a:tblPr/>
              <a:tblGrid>
                <a:gridCol w="5867400"/>
              </a:tblGrid>
              <a:tr h="10271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/>
                      </a:pPr>
                      <a:r>
                        <a:rPr kumimoji="0" lang="en-US" altLang="zh-TW" sz="4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ill Sans" charset="0"/>
                          <a:ea typeface="新細明體" charset="-120"/>
                          <a:sym typeface="Gill Sans" charset="0"/>
                        </a:rPr>
                        <a:t>Simple Setup Steps 1-2-3</a:t>
                      </a:r>
                    </a:p>
                  </a:txBody>
                  <a:tcPr marL="76200" marR="76200" marT="76200" marB="7620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464953"/>
                        </a:gs>
                        <a:gs pos="100000">
                          <a:srgbClr val="192335"/>
                        </a:gs>
                      </a:gsLst>
                      <a:lin ang="5400000" scaled="1"/>
                    </a:gradFill>
                  </a:tcPr>
                </a:tc>
              </a:tr>
              <a:tr h="874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/>
                      </a:pPr>
                      <a:r>
                        <a:rPr kumimoji="0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ill Sans" charset="0"/>
                          <a:ea typeface="新細明體" charset="-120"/>
                          <a:sym typeface="Gill Sans" charset="0"/>
                        </a:rPr>
                        <a:t>1. Insert SD card into Device</a:t>
                      </a:r>
                    </a:p>
                  </a:txBody>
                  <a:tcPr marL="76200" marR="76200" marT="76200" marB="7620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52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/>
                      </a:pPr>
                      <a:r>
                        <a:rPr kumimoji="0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ill Sans" charset="0"/>
                          <a:ea typeface="新細明體" charset="-120"/>
                          <a:sym typeface="Gill Sans" charset="0"/>
                        </a:rPr>
                        <a:t>2. Draw the Boundary and define IN/OUT in GV-People Counter’s Browser</a:t>
                      </a:r>
                    </a:p>
                  </a:txBody>
                  <a:tcPr marL="76200" marR="76200" marT="76200" marB="76200" anchor="ctr"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11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/>
                      </a:pPr>
                      <a:r>
                        <a:rPr kumimoji="0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ill Sans" charset="0"/>
                          <a:ea typeface="新細明體" charset="-120"/>
                          <a:sym typeface="Gill Sans" charset="0"/>
                        </a:rPr>
                        <a:t>3. Type-in Xition Device’s Height and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/>
                      </a:pPr>
                      <a:r>
                        <a:rPr kumimoji="0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ill Sans" charset="0"/>
                          <a:ea typeface="新細明體" charset="-120"/>
                          <a:sym typeface="Gill Sans" charset="0"/>
                        </a:rPr>
                        <a:t>Min People’s Height and Click Save</a:t>
                      </a:r>
                    </a:p>
                  </a:txBody>
                  <a:tcPr marL="76200" marR="76200" marT="76200" marB="76200" anchor="ctr"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/>
          </p:cNvSpPr>
          <p:nvPr/>
        </p:nvSpPr>
        <p:spPr bwMode="auto">
          <a:xfrm>
            <a:off x="441325" y="1492250"/>
            <a:ext cx="14376400" cy="1041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38100" tIns="38100" rIns="38100" bIns="38100" anchor="ctr"/>
          <a:lstStyle/>
          <a:p>
            <a:r>
              <a:rPr kumimoji="0" lang="en-US" altLang="zh-TW" sz="6400" b="1">
                <a:solidFill>
                  <a:schemeClr val="tx1"/>
                </a:solidFill>
                <a:latin typeface="Helvetica Neue"/>
                <a:ea typeface="新細明體" charset="-120"/>
                <a:sym typeface="Helvetica Neue"/>
              </a:rPr>
              <a:t>GV-3D People Counter </a:t>
            </a:r>
          </a:p>
        </p:txBody>
      </p:sp>
      <p:sp>
        <p:nvSpPr>
          <p:cNvPr id="16388" name="Rectangle 4"/>
          <p:cNvSpPr>
            <a:spLocks/>
          </p:cNvSpPr>
          <p:nvPr/>
        </p:nvSpPr>
        <p:spPr bwMode="auto">
          <a:xfrm>
            <a:off x="1654175" y="2235200"/>
            <a:ext cx="10210800" cy="6223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  <a:effectLst>
            <a:outerShdw dist="12700" dir="2700000" algn="ctr" rotWithShape="0">
              <a:schemeClr val="bg2">
                <a:alpha val="50000"/>
              </a:schemeClr>
            </a:outerShdw>
          </a:effectLst>
        </p:spPr>
        <p:txBody>
          <a:bodyPr lIns="0" tIns="0" rIns="0" bIns="0" anchor="ctr"/>
          <a:lstStyle/>
          <a:p>
            <a:pPr>
              <a:defRPr/>
            </a:pPr>
            <a:r>
              <a:rPr kumimoji="0" lang="en-US" altLang="zh-TW" sz="3600">
                <a:solidFill>
                  <a:schemeClr val="tx1"/>
                </a:solidFill>
                <a:latin typeface="Gill Sans" charset="0"/>
                <a:ea typeface="新細明體" charset="-120"/>
                <a:cs typeface="Heiti TC Light" charset="0"/>
                <a:sym typeface="Gill Sans" charset="0"/>
              </a:rPr>
              <a:t>Step1: Insert SD Card</a:t>
            </a:r>
          </a:p>
        </p:txBody>
      </p:sp>
      <p:graphicFrame>
        <p:nvGraphicFramePr>
          <p:cNvPr id="16389" name="Group 5"/>
          <p:cNvGraphicFramePr>
            <a:graphicFrameLocks noGrp="1"/>
          </p:cNvGraphicFramePr>
          <p:nvPr/>
        </p:nvGraphicFramePr>
        <p:xfrm>
          <a:off x="6108700" y="3071813"/>
          <a:ext cx="5816600" cy="5094287"/>
        </p:xfrm>
        <a:graphic>
          <a:graphicData uri="http://schemas.openxmlformats.org/drawingml/2006/table">
            <a:tbl>
              <a:tblPr/>
              <a:tblGrid>
                <a:gridCol w="5816600"/>
              </a:tblGrid>
              <a:tr h="781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/>
                      </a:pPr>
                      <a:r>
                        <a:rPr kumimoji="0" lang="en-US" altLang="zh-TW" sz="4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ill Sans" charset="0"/>
                          <a:ea typeface="新細明體" charset="-120"/>
                          <a:sym typeface="Gill Sans" charset="0"/>
                        </a:rPr>
                        <a:t>SD Card Specification</a:t>
                      </a:r>
                    </a:p>
                  </a:txBody>
                  <a:tcPr marL="76200" marR="76200" marT="76200" marB="7620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464953"/>
                        </a:gs>
                        <a:gs pos="100000">
                          <a:srgbClr val="192335"/>
                        </a:gs>
                      </a:gsLst>
                      <a:lin ang="5400000" scaled="1"/>
                    </a:gradFill>
                  </a:tcPr>
                </a:tc>
              </a:tr>
              <a:tr h="10207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/>
                      </a:pPr>
                      <a:r>
                        <a:rPr kumimoji="0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ill Sans" charset="0"/>
                          <a:ea typeface="新細明體" charset="-120"/>
                          <a:sym typeface="Gill Sans" charset="0"/>
                        </a:rPr>
                        <a:t>Class 6 or above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/>
                      </a:pPr>
                      <a:r>
                        <a:rPr kumimoji="0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ill Sans" charset="0"/>
                          <a:ea typeface="新細明體" charset="-120"/>
                          <a:sym typeface="Gill Sans" charset="0"/>
                        </a:rPr>
                        <a:t>4~32 GB with SDHC FAT32 Format</a:t>
                      </a:r>
                    </a:p>
                  </a:txBody>
                  <a:tcPr marL="76200" marR="76200" marT="76200" marB="7620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493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/>
                      </a:pPr>
                      <a:r>
                        <a:rPr kumimoji="0" lang="en-US" altLang="zh-TW" sz="4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ill Sans" charset="0"/>
                          <a:ea typeface="新細明體" charset="-120"/>
                          <a:sym typeface="Gill Sans" charset="0"/>
                        </a:rPr>
                        <a:t>What’s in SD Card ?</a:t>
                      </a:r>
                    </a:p>
                  </a:txBody>
                  <a:tcPr marL="76200" marR="76200" marT="76200" marB="76200" anchor="ctr"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464953"/>
                        </a:gs>
                        <a:gs pos="100000">
                          <a:srgbClr val="192335"/>
                        </a:gs>
                      </a:gsLst>
                      <a:lin ang="5400000" scaled="1"/>
                    </a:gradFill>
                  </a:tcPr>
                </a:tc>
              </a:tr>
              <a:tr h="571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/>
                      </a:pPr>
                      <a:r>
                        <a:rPr kumimoji="0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ill Sans" charset="0"/>
                          <a:ea typeface="新細明體" charset="-120"/>
                          <a:sym typeface="Gill Sans" charset="0"/>
                        </a:rPr>
                        <a:t>Firmware Update</a:t>
                      </a:r>
                    </a:p>
                  </a:txBody>
                  <a:tcPr marL="76200" marR="76200" marT="76200" marB="76200" anchor="ctr"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69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/>
                      </a:pPr>
                      <a:r>
                        <a:rPr kumimoji="0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ill Sans" charset="0"/>
                          <a:ea typeface="新細明體" charset="-120"/>
                          <a:sym typeface="Gill Sans" charset="0"/>
                        </a:rPr>
                        <a:t>DB for Counter Result</a:t>
                      </a:r>
                    </a:p>
                  </a:txBody>
                  <a:tcPr marL="76200" marR="76200" marT="76200" marB="76200" anchor="ctr"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81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/>
                      </a:pPr>
                      <a:r>
                        <a:rPr kumimoji="0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ill Sans" charset="0"/>
                          <a:ea typeface="新細明體" charset="-120"/>
                          <a:sym typeface="Gill Sans" charset="0"/>
                        </a:rPr>
                        <a:t>Scenario Folder for Customize Layout on Display Monitor</a:t>
                      </a:r>
                    </a:p>
                  </a:txBody>
                  <a:tcPr marL="76200" marR="76200" marT="76200" marB="76200" anchor="ctr"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6415" name="Picture 3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77800" y="4965700"/>
            <a:ext cx="5926138" cy="2921000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  <a:effectLst>
            <a:outerShdw dist="12700" dir="2700000" algn="ctr" rotWithShape="0">
              <a:schemeClr val="bg2">
                <a:alpha val="50000"/>
              </a:schemeClr>
            </a:outerShdw>
          </a:effectLst>
        </p:spPr>
      </p:pic>
      <p:pic>
        <p:nvPicPr>
          <p:cNvPr id="16416" name="Picture 32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40138" y="4578350"/>
            <a:ext cx="1892300" cy="2044700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  <a:effectLst>
            <a:outerShdw dist="12700" dir="2700000" algn="ctr" rotWithShape="0">
              <a:schemeClr val="bg2">
                <a:alpha val="50000"/>
              </a:schemeClr>
            </a:outerShdw>
          </a:effectLst>
        </p:spPr>
      </p:pic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/>
          </p:cNvSpPr>
          <p:nvPr/>
        </p:nvSpPr>
        <p:spPr bwMode="auto">
          <a:xfrm>
            <a:off x="309563" y="1492250"/>
            <a:ext cx="14376400" cy="1041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38100" tIns="38100" rIns="38100" bIns="38100" anchor="ctr"/>
          <a:lstStyle/>
          <a:p>
            <a:r>
              <a:rPr kumimoji="0" lang="en-US" altLang="zh-TW" sz="6400" b="1">
                <a:solidFill>
                  <a:schemeClr val="tx1"/>
                </a:solidFill>
                <a:latin typeface="Helvetica Neue"/>
                <a:ea typeface="新細明體" charset="-120"/>
                <a:sym typeface="Helvetica Neue"/>
              </a:rPr>
              <a:t>GV-3D People Counter </a:t>
            </a:r>
          </a:p>
        </p:txBody>
      </p:sp>
      <p:sp>
        <p:nvSpPr>
          <p:cNvPr id="17412" name="Rectangle 4"/>
          <p:cNvSpPr>
            <a:spLocks/>
          </p:cNvSpPr>
          <p:nvPr/>
        </p:nvSpPr>
        <p:spPr bwMode="auto">
          <a:xfrm>
            <a:off x="1654175" y="2235200"/>
            <a:ext cx="10210800" cy="6223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  <a:effectLst>
            <a:outerShdw dist="12700" dir="2700000" algn="ctr" rotWithShape="0">
              <a:schemeClr val="bg2">
                <a:alpha val="50000"/>
              </a:schemeClr>
            </a:outerShdw>
          </a:effectLst>
        </p:spPr>
        <p:txBody>
          <a:bodyPr lIns="0" tIns="0" rIns="0" bIns="0" anchor="ctr"/>
          <a:lstStyle/>
          <a:p>
            <a:pPr>
              <a:defRPr/>
            </a:pPr>
            <a:r>
              <a:rPr kumimoji="0" lang="en-US" altLang="zh-TW" sz="3600">
                <a:solidFill>
                  <a:schemeClr val="tx1"/>
                </a:solidFill>
                <a:latin typeface="Gill Sans" charset="0"/>
                <a:ea typeface="新細明體" charset="-120"/>
                <a:cs typeface="Heiti TC Light" charset="0"/>
                <a:sym typeface="Gill Sans" charset="0"/>
              </a:rPr>
              <a:t>Step2: Define Boundary and Direction</a:t>
            </a:r>
          </a:p>
        </p:txBody>
      </p:sp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17900" y="3289300"/>
            <a:ext cx="5613400" cy="4476750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  <a:effectLst>
            <a:outerShdw dist="12700" dir="2700000" algn="ctr" rotWithShape="0">
              <a:schemeClr val="bg2">
                <a:alpha val="50000"/>
              </a:schemeClr>
            </a:outerShdw>
          </a:effectLst>
        </p:spPr>
      </p:pic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4"/>
          <p:cNvSpPr>
            <a:spLocks/>
          </p:cNvSpPr>
          <p:nvPr/>
        </p:nvSpPr>
        <p:spPr bwMode="auto">
          <a:xfrm>
            <a:off x="1603375" y="2222500"/>
            <a:ext cx="11328400" cy="6223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  <a:effectLst>
            <a:outerShdw dist="12700" dir="2700000" algn="ctr" rotWithShape="0">
              <a:schemeClr val="bg2">
                <a:alpha val="50000"/>
              </a:schemeClr>
            </a:outerShdw>
          </a:effectLst>
        </p:spPr>
        <p:txBody>
          <a:bodyPr lIns="0" tIns="0" rIns="0" bIns="0" anchor="ctr"/>
          <a:lstStyle/>
          <a:p>
            <a:pPr>
              <a:defRPr/>
            </a:pPr>
            <a:r>
              <a:rPr kumimoji="0" lang="en-US" altLang="zh-TW" sz="3600" dirty="0">
                <a:solidFill>
                  <a:schemeClr val="tx1"/>
                </a:solidFill>
                <a:latin typeface="Gill Sans" charset="0"/>
                <a:ea typeface="新細明體" charset="-120"/>
                <a:cs typeface="Heiti TC Light" charset="0"/>
                <a:sym typeface="Gill Sans" charset="0"/>
              </a:rPr>
              <a:t>Step 3: Define Height in </a:t>
            </a:r>
            <a:r>
              <a:rPr kumimoji="0" lang="en-US" altLang="zh-TW" sz="3600" dirty="0" err="1">
                <a:solidFill>
                  <a:schemeClr val="tx1"/>
                </a:solidFill>
                <a:latin typeface="Gill Sans" charset="0"/>
                <a:ea typeface="新細明體" charset="-120"/>
                <a:cs typeface="Heiti TC Light" charset="0"/>
                <a:sym typeface="Gill Sans" charset="0"/>
              </a:rPr>
              <a:t>Xtion</a:t>
            </a:r>
            <a:r>
              <a:rPr kumimoji="0" lang="en-US" altLang="zh-TW" sz="3600" dirty="0">
                <a:solidFill>
                  <a:schemeClr val="tx1"/>
                </a:solidFill>
                <a:latin typeface="Gill Sans" charset="0"/>
                <a:ea typeface="新細明體" charset="-120"/>
                <a:cs typeface="Heiti TC Light" charset="0"/>
                <a:sym typeface="Gill Sans" charset="0"/>
              </a:rPr>
              <a:t> Camera / Min People’s Height</a:t>
            </a:r>
          </a:p>
        </p:txBody>
      </p:sp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2"/>
          <a:srcRect l="53119" t="23640" r="14900" b="34402"/>
          <a:stretch>
            <a:fillRect/>
          </a:stretch>
        </p:blipFill>
        <p:spPr bwMode="auto">
          <a:xfrm>
            <a:off x="546100" y="3594100"/>
            <a:ext cx="4622800" cy="3670300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  <a:effectLst>
            <a:outerShdw dist="12700" dir="2700000" algn="ctr" rotWithShape="0">
              <a:schemeClr val="bg2">
                <a:alpha val="50000"/>
              </a:schemeClr>
            </a:outerShdw>
          </a:effectLst>
        </p:spPr>
      </p:pic>
      <p:pic>
        <p:nvPicPr>
          <p:cNvPr id="18438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08700" y="2844800"/>
            <a:ext cx="6667500" cy="5181600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  <a:effectLst>
            <a:outerShdw dist="12700" dir="2700000" algn="ctr" rotWithShape="0">
              <a:schemeClr val="bg2">
                <a:alpha val="50000"/>
              </a:schemeClr>
            </a:outerShdw>
          </a:effectLst>
        </p:spPr>
      </p:pic>
      <p:sp>
        <p:nvSpPr>
          <p:cNvPr id="18439" name="AutoShape 7"/>
          <p:cNvSpPr>
            <a:spLocks/>
          </p:cNvSpPr>
          <p:nvPr/>
        </p:nvSpPr>
        <p:spPr bwMode="auto">
          <a:xfrm>
            <a:off x="4851400" y="4521200"/>
            <a:ext cx="1536700" cy="1282700"/>
          </a:xfrm>
          <a:prstGeom prst="rightArrow">
            <a:avLst>
              <a:gd name="adj1" fmla="val 46148"/>
              <a:gd name="adj2" fmla="val 59158"/>
            </a:avLst>
          </a:prstGeom>
          <a:solidFill>
            <a:srgbClr val="003DCC">
              <a:alpha val="79999"/>
            </a:srgbClr>
          </a:solidFill>
          <a:ln w="25400" cap="flat">
            <a:noFill/>
            <a:miter lim="800000"/>
            <a:headEnd type="none" w="med" len="med"/>
            <a:tailEnd type="none" w="med" len="med"/>
          </a:ln>
          <a:effectLst>
            <a:outerShdw dist="12699" dir="2999950" algn="ctr" rotWithShape="0">
              <a:schemeClr val="bg2">
                <a:alpha val="50000"/>
              </a:schemeClr>
            </a:outerShdw>
          </a:effectLst>
        </p:spPr>
        <p:txBody>
          <a:bodyPr lIns="0" tIns="0" rIns="0" bIns="0"/>
          <a:lstStyle/>
          <a:p>
            <a:pPr algn="ctr">
              <a:defRPr/>
            </a:pPr>
            <a:endParaRPr kumimoji="0" lang="zh-TW" altLang="en-US">
              <a:latin typeface="Gill Sans" charset="0"/>
              <a:ea typeface="Heiti TC Light" charset="0"/>
              <a:cs typeface="Heiti TC Light" charset="0"/>
              <a:sym typeface="Gill Sans" charset="0"/>
            </a:endParaRPr>
          </a:p>
        </p:txBody>
      </p:sp>
      <p:sp>
        <p:nvSpPr>
          <p:cNvPr id="30725" name="Rectangle 2"/>
          <p:cNvSpPr>
            <a:spLocks/>
          </p:cNvSpPr>
          <p:nvPr/>
        </p:nvSpPr>
        <p:spPr bwMode="auto">
          <a:xfrm>
            <a:off x="309563" y="1131888"/>
            <a:ext cx="14376400" cy="1041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38100" tIns="38100" rIns="38100" bIns="38100" anchor="ctr"/>
          <a:lstStyle/>
          <a:p>
            <a:r>
              <a:rPr kumimoji="0" lang="en-US" altLang="zh-TW" sz="6400" b="1">
                <a:solidFill>
                  <a:schemeClr val="tx1"/>
                </a:solidFill>
                <a:latin typeface="Helvetica Neue"/>
                <a:ea typeface="新細明體" charset="-120"/>
                <a:sym typeface="Helvetica Neue"/>
              </a:rPr>
              <a:t>GV-3D People Counter </a:t>
            </a:r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/>
          </p:cNvSpPr>
          <p:nvPr/>
        </p:nvSpPr>
        <p:spPr bwMode="auto">
          <a:xfrm>
            <a:off x="441325" y="1492250"/>
            <a:ext cx="14376400" cy="1041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38100" tIns="38100" rIns="38100" bIns="38100" anchor="ctr"/>
          <a:lstStyle/>
          <a:p>
            <a:r>
              <a:rPr kumimoji="0" lang="en-US" altLang="zh-TW" sz="6400" b="1">
                <a:solidFill>
                  <a:schemeClr val="tx1"/>
                </a:solidFill>
                <a:latin typeface="Helvetica Neue"/>
                <a:ea typeface="新細明體" charset="-120"/>
                <a:sym typeface="Helvetica Neue"/>
              </a:rPr>
              <a:t>GV-3D People Counter </a:t>
            </a:r>
          </a:p>
        </p:txBody>
      </p:sp>
      <p:sp>
        <p:nvSpPr>
          <p:cNvPr id="19460" name="Rectangle 4"/>
          <p:cNvSpPr>
            <a:spLocks/>
          </p:cNvSpPr>
          <p:nvPr/>
        </p:nvSpPr>
        <p:spPr bwMode="auto">
          <a:xfrm>
            <a:off x="1320800" y="2159000"/>
            <a:ext cx="11379200" cy="8128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>
              <a:defRPr/>
            </a:pPr>
            <a:r>
              <a:rPr kumimoji="0" lang="en-US" altLang="zh-TW" sz="36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" charset="0"/>
                <a:ea typeface="新細明體" charset="-120"/>
                <a:cs typeface="Heiti TC Light" charset="0"/>
                <a:sym typeface="Gill Sans" charset="0"/>
              </a:rPr>
              <a:t>Result from TV-Out</a:t>
            </a:r>
          </a:p>
        </p:txBody>
      </p:sp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20975" y="3086100"/>
            <a:ext cx="6486525" cy="4864100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  <a:effectLst>
            <a:outerShdw dist="12700" dir="2700000" algn="ctr" rotWithShape="0">
              <a:schemeClr val="bg2">
                <a:alpha val="50000"/>
              </a:schemeClr>
            </a:outerShdw>
          </a:effectLst>
        </p:spPr>
      </p:pic>
      <p:sp>
        <p:nvSpPr>
          <p:cNvPr id="31748" name="Rectangle 6"/>
          <p:cNvSpPr>
            <a:spLocks/>
          </p:cNvSpPr>
          <p:nvPr/>
        </p:nvSpPr>
        <p:spPr bwMode="auto">
          <a:xfrm>
            <a:off x="5827713" y="7543800"/>
            <a:ext cx="7315200" cy="825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kumimoji="0" lang="en-US" altLang="zh-TW" sz="4800" b="1">
                <a:solidFill>
                  <a:srgbClr val="A8184B"/>
                </a:solidFill>
                <a:latin typeface="Helvetica Neue"/>
                <a:ea typeface="新細明體" charset="-120"/>
                <a:sym typeface="Helvetica Neue"/>
              </a:rPr>
              <a:t>via VGA / HDMI Output</a:t>
            </a:r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/>
          </p:cNvSpPr>
          <p:nvPr/>
        </p:nvSpPr>
        <p:spPr bwMode="auto">
          <a:xfrm>
            <a:off x="441325" y="1492250"/>
            <a:ext cx="14376400" cy="1041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38100" tIns="38100" rIns="38100" bIns="38100" anchor="ctr"/>
          <a:lstStyle/>
          <a:p>
            <a:r>
              <a:rPr kumimoji="0" lang="en-US" altLang="zh-TW" sz="6400" b="1">
                <a:solidFill>
                  <a:schemeClr val="tx1"/>
                </a:solidFill>
                <a:latin typeface="Helvetica Neue"/>
                <a:ea typeface="新細明體" charset="-120"/>
                <a:sym typeface="Helvetica Neue"/>
              </a:rPr>
              <a:t>GV-3D People Counter </a:t>
            </a:r>
          </a:p>
        </p:txBody>
      </p:sp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16225" y="3098800"/>
            <a:ext cx="6951663" cy="4953000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  <a:effectLst>
            <a:outerShdw dist="12700" dir="2700000" algn="ctr" rotWithShape="0">
              <a:schemeClr val="bg2">
                <a:alpha val="50000"/>
              </a:schemeClr>
            </a:outerShdw>
          </a:effectLst>
        </p:spPr>
      </p:pic>
      <p:sp>
        <p:nvSpPr>
          <p:cNvPr id="32771" name="Rectangle 5"/>
          <p:cNvSpPr>
            <a:spLocks/>
          </p:cNvSpPr>
          <p:nvPr/>
        </p:nvSpPr>
        <p:spPr bwMode="auto">
          <a:xfrm>
            <a:off x="7072313" y="7543800"/>
            <a:ext cx="6070600" cy="825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kumimoji="0" lang="en-US" altLang="zh-TW" sz="4800" b="1">
                <a:solidFill>
                  <a:srgbClr val="A8184B"/>
                </a:solidFill>
                <a:latin typeface="Helvetica Neue"/>
                <a:ea typeface="新細明體" charset="-120"/>
                <a:sym typeface="Helvetica Neue"/>
              </a:rPr>
              <a:t>via Google Chrome</a:t>
            </a:r>
          </a:p>
        </p:txBody>
      </p:sp>
      <p:sp>
        <p:nvSpPr>
          <p:cNvPr id="20486" name="Rectangle 6"/>
          <p:cNvSpPr>
            <a:spLocks/>
          </p:cNvSpPr>
          <p:nvPr/>
        </p:nvSpPr>
        <p:spPr bwMode="auto">
          <a:xfrm>
            <a:off x="1320800" y="2159000"/>
            <a:ext cx="11379200" cy="8128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>
              <a:defRPr/>
            </a:pPr>
            <a:r>
              <a:rPr kumimoji="0" lang="en-US" altLang="zh-TW" sz="36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" charset="0"/>
                <a:ea typeface="新細明體" charset="-120"/>
                <a:cs typeface="Heiti TC Light" charset="0"/>
                <a:sym typeface="Gill Sans" charset="0"/>
              </a:rPr>
              <a:t>Result from Build-in Web Report Lite</a:t>
            </a:r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1900" y="2905125"/>
            <a:ext cx="7277100" cy="5184775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  <a:effectLst>
            <a:outerShdw dist="12699" dir="5400000" algn="ctr" rotWithShape="0">
              <a:schemeClr val="bg2">
                <a:alpha val="50000"/>
              </a:schemeClr>
            </a:outerShdw>
          </a:effectLst>
        </p:spPr>
      </p:pic>
      <p:sp>
        <p:nvSpPr>
          <p:cNvPr id="33794" name="Rectangle 3"/>
          <p:cNvSpPr>
            <a:spLocks/>
          </p:cNvSpPr>
          <p:nvPr/>
        </p:nvSpPr>
        <p:spPr bwMode="auto">
          <a:xfrm>
            <a:off x="441325" y="1492250"/>
            <a:ext cx="14376400" cy="1041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38100" tIns="38100" rIns="38100" bIns="38100" anchor="ctr"/>
          <a:lstStyle/>
          <a:p>
            <a:r>
              <a:rPr kumimoji="0" lang="en-US" altLang="zh-TW" sz="6400" b="1">
                <a:solidFill>
                  <a:schemeClr val="tx1"/>
                </a:solidFill>
                <a:latin typeface="Helvetica Neue"/>
                <a:ea typeface="新細明體" charset="-120"/>
                <a:sym typeface="Helvetica Neue"/>
              </a:rPr>
              <a:t>GV-3D People Counter </a:t>
            </a:r>
          </a:p>
        </p:txBody>
      </p:sp>
      <p:sp>
        <p:nvSpPr>
          <p:cNvPr id="21509" name="Rectangle 5"/>
          <p:cNvSpPr>
            <a:spLocks/>
          </p:cNvSpPr>
          <p:nvPr/>
        </p:nvSpPr>
        <p:spPr bwMode="auto">
          <a:xfrm>
            <a:off x="1320800" y="2159000"/>
            <a:ext cx="10477500" cy="8128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>
              <a:defRPr/>
            </a:pPr>
            <a:r>
              <a:rPr kumimoji="0" lang="en-US" altLang="zh-TW" sz="36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" charset="0"/>
                <a:ea typeface="新細明體" charset="-120"/>
                <a:cs typeface="Heiti TC Light" charset="0"/>
                <a:sym typeface="Gill Sans" charset="0"/>
              </a:rPr>
              <a:t>Features - Instant Counting Result</a:t>
            </a:r>
          </a:p>
        </p:txBody>
      </p:sp>
      <p:sp>
        <p:nvSpPr>
          <p:cNvPr id="33796" name="Rectangle 6"/>
          <p:cNvSpPr>
            <a:spLocks/>
          </p:cNvSpPr>
          <p:nvPr/>
        </p:nvSpPr>
        <p:spPr bwMode="auto">
          <a:xfrm>
            <a:off x="7072313" y="7543800"/>
            <a:ext cx="6070600" cy="825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kumimoji="0" lang="en-US" altLang="zh-TW" sz="4800" b="1">
                <a:solidFill>
                  <a:srgbClr val="A8184B"/>
                </a:solidFill>
                <a:latin typeface="Helvetica Neue"/>
                <a:ea typeface="新細明體" charset="-120"/>
                <a:sym typeface="Helvetica Neue"/>
              </a:rPr>
              <a:t>via Google Chrome</a:t>
            </a:r>
          </a:p>
        </p:txBody>
      </p:sp>
    </p:spTree>
  </p:cSld>
  <p:clrMapOvr>
    <a:masterClrMapping/>
  </p:clrMapOvr>
  <p:transition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lank copy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001F67"/>
      </a:accent1>
      <a:accent2>
        <a:srgbClr val="333399"/>
      </a:accent2>
      <a:accent3>
        <a:srgbClr val="FFFFFF"/>
      </a:accent3>
      <a:accent4>
        <a:srgbClr val="000000"/>
      </a:accent4>
      <a:accent5>
        <a:srgbClr val="AAABB8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copy">
      <a:majorFont>
        <a:latin typeface="Gill Sans"/>
        <a:ea typeface="Heiti TC Light"/>
        <a:cs typeface="Heiti TC Light"/>
      </a:majorFont>
      <a:minorFont>
        <a:latin typeface="Gill Sans"/>
        <a:ea typeface="Heiti TC Light"/>
        <a:cs typeface="Heiti TC Ligh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Heiti TC Light" charset="0"/>
            <a:cs typeface="Heiti TC Light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Heiti TC Light" charset="0"/>
            <a:cs typeface="Heiti TC Light" charset="0"/>
            <a:sym typeface="Gill Sans" charset="0"/>
          </a:defRPr>
        </a:defPPr>
      </a:lstStyle>
    </a:lnDef>
  </a:objectDefaults>
  <a:extraClrSchemeLst>
    <a:extraClrScheme>
      <a:clrScheme name="Blank cop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Blank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001F67"/>
      </a:accent1>
      <a:accent2>
        <a:srgbClr val="333399"/>
      </a:accent2>
      <a:accent3>
        <a:srgbClr val="FFFFFF"/>
      </a:accent3>
      <a:accent4>
        <a:srgbClr val="000000"/>
      </a:accent4>
      <a:accent5>
        <a:srgbClr val="AAABB8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Gill Sans"/>
        <a:ea typeface="Heiti TC Light"/>
        <a:cs typeface="Heiti TC Light"/>
      </a:majorFont>
      <a:minorFont>
        <a:latin typeface="Gill Sans"/>
        <a:ea typeface="Heiti TC Light"/>
        <a:cs typeface="Heiti TC Ligh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Heiti TC Light" charset="0"/>
            <a:cs typeface="Heiti TC Light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Heiti TC Light" charset="0"/>
            <a:cs typeface="Heiti TC Light" charset="0"/>
            <a:sym typeface="Gill Sans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Pages>0</Pages>
  <Words>397</Words>
  <Characters>0</Characters>
  <Application>Microsoft Office PowerPoint</Application>
  <PresentationFormat>自訂</PresentationFormat>
  <Lines>0</Lines>
  <Paragraphs>93</Paragraphs>
  <Slides>17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簡報設計範本</vt:lpstr>
      </vt:variant>
      <vt:variant>
        <vt:i4>2</vt:i4>
      </vt:variant>
      <vt:variant>
        <vt:lpstr>投影片標題</vt:lpstr>
      </vt:variant>
      <vt:variant>
        <vt:i4>17</vt:i4>
      </vt:variant>
    </vt:vector>
  </HeadingPairs>
  <TitlesOfParts>
    <vt:vector size="27" baseType="lpstr">
      <vt:lpstr>Gill Sans</vt:lpstr>
      <vt:lpstr>Heiti TC Light</vt:lpstr>
      <vt:lpstr>Arial</vt:lpstr>
      <vt:lpstr>Calibri</vt:lpstr>
      <vt:lpstr>Helvetica Neue</vt:lpstr>
      <vt:lpstr>新細明體</vt:lpstr>
      <vt:lpstr>Arial Bold</vt:lpstr>
      <vt:lpstr>Helvetica Neue Light</vt:lpstr>
      <vt:lpstr>Blank copy</vt:lpstr>
      <vt:lpstr>Blank</vt:lpstr>
      <vt:lpstr>投影片 1</vt:lpstr>
      <vt:lpstr>投影片 2</vt:lpstr>
      <vt:lpstr>投影片 3</vt:lpstr>
      <vt:lpstr>投影片 4</vt:lpstr>
      <vt:lpstr>投影片 5</vt:lpstr>
      <vt:lpstr>投影片 6</vt:lpstr>
      <vt:lpstr>投影片 7</vt:lpstr>
      <vt:lpstr>投影片 8</vt:lpstr>
      <vt:lpstr>投影片 9</vt:lpstr>
      <vt:lpstr>投影片 10</vt:lpstr>
      <vt:lpstr>投影片 11</vt:lpstr>
      <vt:lpstr>投影片 12</vt:lpstr>
      <vt:lpstr>投影片 13</vt:lpstr>
      <vt:lpstr>投影片 14</vt:lpstr>
      <vt:lpstr>投影片 15</vt:lpstr>
      <vt:lpstr>投影片 16</vt:lpstr>
      <vt:lpstr>投影片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Huei</dc:creator>
  <cp:lastModifiedBy>WinXP</cp:lastModifiedBy>
  <cp:revision>5</cp:revision>
  <dcterms:modified xsi:type="dcterms:W3CDTF">2014-02-06T08:03:12Z</dcterms:modified>
</cp:coreProperties>
</file>